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0287000" cy="18288000"/>
  <p:notesSz cx="18288000" cy="10287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de trabalho: substitua os textos em cinza. Não mova as logos, o rodapé nem as barras de cor.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de instruções: apague antes de entregar o arquivo final.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sv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image" Target="../media/image-1-10.png"/><Relationship Id="rId11" Type="http://schemas.openxmlformats.org/officeDocument/2006/relationships/image" Target="../media/image-1-11.png"/><Relationship Id="rId12" Type="http://schemas.openxmlformats.org/officeDocument/2006/relationships/image" Target="../media/image-1-12.png"/><Relationship Id="rId13" Type="http://schemas.openxmlformats.org/officeDocument/2006/relationships/image" Target="../media/image-1-13.png"/><Relationship Id="rId14" Type="http://schemas.openxmlformats.org/officeDocument/2006/relationships/image" Target="../media/image-1-14.png"/><Relationship Id="rId15" Type="http://schemas.openxmlformats.org/officeDocument/2006/relationships/image" Target="../media/image-1-15.png"/><Relationship Id="rId16" Type="http://schemas.openxmlformats.org/officeDocument/2006/relationships/image" Target="../media/image-1-16.png"/><Relationship Id="rId17" Type="http://schemas.openxmlformats.org/officeDocument/2006/relationships/image" Target="../media/image-1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image" Target="../media/image-2-10.png"/><Relationship Id="rId11" Type="http://schemas.openxmlformats.org/officeDocument/2006/relationships/image" Target="../media/image-2-11.png"/><Relationship Id="rId12" Type="http://schemas.openxmlformats.org/officeDocument/2006/relationships/image" Target="../media/image-2-12.png"/><Relationship Id="rId13" Type="http://schemas.openxmlformats.org/officeDocument/2006/relationships/image" Target="../media/image-2-13.png"/><Relationship Id="rId14" Type="http://schemas.openxmlformats.org/officeDocument/2006/relationships/image" Target="../media/image-2-14.png"/><Relationship Id="rId15" Type="http://schemas.openxmlformats.org/officeDocument/2006/relationships/image" Target="../media/image-2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A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287000" cy="133350"/>
          </a:xfrm>
          <a:prstGeom prst="rect">
            <a:avLst/>
          </a:prstGeom>
          <a:solidFill>
            <a:srgbClr val="005BC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228600" y="381000"/>
            <a:ext cx="9829800" cy="16402050"/>
          </a:xfrm>
          <a:prstGeom prst="rect">
            <a:avLst/>
          </a:prstGeom>
          <a:solidFill>
            <a:srgbClr val="FFFFFF"/>
          </a:solidFill>
          <a:ln w="9525">
            <a:solidFill>
              <a:srgbClr val="D7E4F0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478185"/>
            <a:ext cx="1905000" cy="81528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2609850" y="476250"/>
            <a:ext cx="9525" cy="819150"/>
          </a:xfrm>
          <a:prstGeom prst="rect">
            <a:avLst/>
          </a:prstGeom>
          <a:solidFill>
            <a:srgbClr val="D7E4F0"/>
          </a:solidFill>
          <a:ln/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7475" y="333375"/>
            <a:ext cx="1828800" cy="1066800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4552950" y="476250"/>
            <a:ext cx="9525" cy="819150"/>
          </a:xfrm>
          <a:prstGeom prst="rect">
            <a:avLst/>
          </a:prstGeom>
          <a:solidFill>
            <a:srgbClr val="D7E4F0"/>
          </a:solidFill>
          <a:ln/>
        </p:spPr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4275" y="57150"/>
            <a:ext cx="2943225" cy="165735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429250" y="533400"/>
            <a:ext cx="4400550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12500"/>
              </a:lnSpc>
              <a:buNone/>
            </a:pPr>
            <a:r>
              <a:rPr lang="en-US" sz="1050" b="1" spc="22" kern="0" dirty="0">
                <a:solidFill>
                  <a:srgbClr val="005B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XXX CONGRESSO BRASILEIRO DE ENGENHARIA BIOMÉDICA</a:t>
            </a:r>
            <a:endParaRPr lang="en-US" sz="1050" dirty="0"/>
          </a:p>
        </p:txBody>
      </p:sp>
      <p:sp>
        <p:nvSpPr>
          <p:cNvPr id="11" name="Shape 5"/>
          <p:cNvSpPr/>
          <p:nvPr/>
        </p:nvSpPr>
        <p:spPr>
          <a:xfrm>
            <a:off x="7734300" y="1266825"/>
            <a:ext cx="419100" cy="104775"/>
          </a:xfrm>
          <a:prstGeom prst="rect">
            <a:avLst/>
          </a:prstGeom>
          <a:solidFill>
            <a:srgbClr val="FF6C00"/>
          </a:solidFill>
          <a:ln/>
        </p:spPr>
      </p:sp>
      <p:sp>
        <p:nvSpPr>
          <p:cNvPr id="12" name="Shape 6"/>
          <p:cNvSpPr/>
          <p:nvPr/>
        </p:nvSpPr>
        <p:spPr>
          <a:xfrm>
            <a:off x="8153400" y="1266825"/>
            <a:ext cx="419100" cy="104775"/>
          </a:xfrm>
          <a:prstGeom prst="rect">
            <a:avLst/>
          </a:prstGeom>
          <a:solidFill>
            <a:srgbClr val="FFF2C7"/>
          </a:solidFill>
          <a:ln/>
        </p:spPr>
      </p:sp>
      <p:sp>
        <p:nvSpPr>
          <p:cNvPr id="13" name="Shape 7"/>
          <p:cNvSpPr/>
          <p:nvPr/>
        </p:nvSpPr>
        <p:spPr>
          <a:xfrm>
            <a:off x="8572500" y="1266825"/>
            <a:ext cx="419100" cy="104775"/>
          </a:xfrm>
          <a:prstGeom prst="rect">
            <a:avLst/>
          </a:prstGeom>
          <a:solidFill>
            <a:srgbClr val="399496"/>
          </a:solidFill>
          <a:ln/>
        </p:spPr>
      </p:sp>
      <p:sp>
        <p:nvSpPr>
          <p:cNvPr id="14" name="Shape 8"/>
          <p:cNvSpPr/>
          <p:nvPr/>
        </p:nvSpPr>
        <p:spPr>
          <a:xfrm>
            <a:off x="8991600" y="1266825"/>
            <a:ext cx="419100" cy="104775"/>
          </a:xfrm>
          <a:prstGeom prst="rect">
            <a:avLst/>
          </a:prstGeom>
          <a:solidFill>
            <a:srgbClr val="FFC805"/>
          </a:solidFill>
          <a:ln/>
        </p:spPr>
      </p:sp>
      <p:sp>
        <p:nvSpPr>
          <p:cNvPr id="15" name="Shape 9"/>
          <p:cNvSpPr/>
          <p:nvPr/>
        </p:nvSpPr>
        <p:spPr>
          <a:xfrm>
            <a:off x="9410700" y="1266825"/>
            <a:ext cx="419100" cy="104775"/>
          </a:xfrm>
          <a:prstGeom prst="rect">
            <a:avLst/>
          </a:prstGeom>
          <a:solidFill>
            <a:srgbClr val="005BC5"/>
          </a:solidFill>
          <a:ln/>
        </p:spPr>
      </p:sp>
      <p:sp>
        <p:nvSpPr>
          <p:cNvPr id="16" name="Text 10"/>
          <p:cNvSpPr/>
          <p:nvPr/>
        </p:nvSpPr>
        <p:spPr>
          <a:xfrm>
            <a:off x="476250" y="1647825"/>
            <a:ext cx="9614535" cy="876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1149"/>
              </a:lnSpc>
              <a:buNone/>
            </a:pPr>
            <a:r>
              <a:rPr lang="en-US" sz="2850" b="1" dirty="0">
                <a:solidFill>
                  <a:srgbClr val="1326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Rede neural compacta para triagem de fibrilação atrial em ECG de derivação única</a:t>
            </a:r>
            <a:endParaRPr lang="en-US" sz="2850" dirty="0"/>
          </a:p>
        </p:txBody>
      </p:sp>
      <p:sp>
        <p:nvSpPr>
          <p:cNvPr id="17" name="Text 11"/>
          <p:cNvSpPr/>
          <p:nvPr/>
        </p:nvSpPr>
        <p:spPr>
          <a:xfrm>
            <a:off x="476250" y="2905125"/>
            <a:ext cx="10267950" cy="2571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6977"/>
              </a:lnSpc>
              <a:buNone/>
            </a:pPr>
            <a:r>
              <a:rPr lang="en-US" sz="1425" dirty="0">
                <a:solidFill>
                  <a:srgbClr val="1326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 Beatriz Cordeiro • Marcos V. Teixeira • Helena Sampaio Lima</a:t>
            </a:r>
            <a:endParaRPr lang="en-US" sz="1425" dirty="0"/>
          </a:p>
        </p:txBody>
      </p:sp>
      <p:sp>
        <p:nvSpPr>
          <p:cNvPr id="18" name="Text 12"/>
          <p:cNvSpPr/>
          <p:nvPr/>
        </p:nvSpPr>
        <p:spPr>
          <a:xfrm>
            <a:off x="476250" y="3181350"/>
            <a:ext cx="10267950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7692"/>
              </a:lnSpc>
              <a:buNone/>
            </a:pPr>
            <a:r>
              <a:rPr lang="en-US" sz="1275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Laboratório de Instrumentação Biomédica • Programa de Pós-Graduação em Engenharia Elétrica, UFC</a:t>
            </a:r>
            <a:endParaRPr lang="en-US" sz="1275" dirty="0"/>
          </a:p>
        </p:txBody>
      </p:sp>
      <p:sp>
        <p:nvSpPr>
          <p:cNvPr id="19" name="Shape 13"/>
          <p:cNvSpPr/>
          <p:nvPr/>
        </p:nvSpPr>
        <p:spPr>
          <a:xfrm>
            <a:off x="476250" y="3514725"/>
            <a:ext cx="800100" cy="104775"/>
          </a:xfrm>
          <a:prstGeom prst="rect">
            <a:avLst/>
          </a:prstGeom>
          <a:solidFill>
            <a:srgbClr val="FF6C00"/>
          </a:solidFill>
          <a:ln/>
        </p:spPr>
      </p:sp>
      <p:sp>
        <p:nvSpPr>
          <p:cNvPr id="20" name="Shape 14"/>
          <p:cNvSpPr/>
          <p:nvPr/>
        </p:nvSpPr>
        <p:spPr>
          <a:xfrm>
            <a:off x="1276350" y="3514725"/>
            <a:ext cx="800100" cy="104775"/>
          </a:xfrm>
          <a:prstGeom prst="rect">
            <a:avLst/>
          </a:prstGeom>
          <a:solidFill>
            <a:srgbClr val="FFF2C7"/>
          </a:solidFill>
          <a:ln/>
        </p:spPr>
      </p:sp>
      <p:sp>
        <p:nvSpPr>
          <p:cNvPr id="21" name="Shape 15"/>
          <p:cNvSpPr/>
          <p:nvPr/>
        </p:nvSpPr>
        <p:spPr>
          <a:xfrm>
            <a:off x="2076450" y="3514725"/>
            <a:ext cx="800100" cy="104775"/>
          </a:xfrm>
          <a:prstGeom prst="rect">
            <a:avLst/>
          </a:prstGeom>
          <a:solidFill>
            <a:srgbClr val="399496"/>
          </a:solidFill>
          <a:ln/>
        </p:spPr>
      </p:sp>
      <p:sp>
        <p:nvSpPr>
          <p:cNvPr id="22" name="Shape 16"/>
          <p:cNvSpPr/>
          <p:nvPr/>
        </p:nvSpPr>
        <p:spPr>
          <a:xfrm>
            <a:off x="2876550" y="3514725"/>
            <a:ext cx="800100" cy="104775"/>
          </a:xfrm>
          <a:prstGeom prst="rect">
            <a:avLst/>
          </a:prstGeom>
          <a:solidFill>
            <a:srgbClr val="FFC805"/>
          </a:solidFill>
          <a:ln/>
        </p:spPr>
      </p:sp>
      <p:sp>
        <p:nvSpPr>
          <p:cNvPr id="23" name="Shape 17"/>
          <p:cNvSpPr/>
          <p:nvPr/>
        </p:nvSpPr>
        <p:spPr>
          <a:xfrm>
            <a:off x="3676650" y="3514725"/>
            <a:ext cx="800100" cy="104775"/>
          </a:xfrm>
          <a:prstGeom prst="rect">
            <a:avLst/>
          </a:prstGeom>
          <a:solidFill>
            <a:srgbClr val="005BC5"/>
          </a:solidFill>
          <a:ln/>
        </p:spPr>
      </p:sp>
      <p:sp>
        <p:nvSpPr>
          <p:cNvPr id="24" name="Shape 18"/>
          <p:cNvSpPr/>
          <p:nvPr/>
        </p:nvSpPr>
        <p:spPr>
          <a:xfrm>
            <a:off x="476250" y="4048125"/>
            <a:ext cx="4591050" cy="2000250"/>
          </a:xfrm>
          <a:prstGeom prst="roundRect">
            <a:avLst>
              <a:gd name="adj" fmla="val 9524"/>
            </a:avLst>
          </a:prstGeom>
          <a:solidFill>
            <a:srgbClr val="F7FAFD"/>
          </a:solidFill>
          <a:ln w="9525">
            <a:solidFill>
              <a:srgbClr val="D1E1F5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695325" y="4267200"/>
            <a:ext cx="456819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296"/>
              </a:lnSpc>
              <a:buNone/>
            </a:pPr>
            <a:r>
              <a:rPr lang="en-US" sz="1725" b="1" dirty="0">
                <a:solidFill>
                  <a:srgbClr val="005B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CONTEXTO / PROBLEMA</a:t>
            </a:r>
            <a:endParaRPr lang="en-US" sz="1725" dirty="0"/>
          </a:p>
        </p:txBody>
      </p:sp>
      <p:sp>
        <p:nvSpPr>
          <p:cNvPr id="26" name="Text 20"/>
          <p:cNvSpPr/>
          <p:nvPr/>
        </p:nvSpPr>
        <p:spPr>
          <a:xfrm>
            <a:off x="695325" y="4572000"/>
            <a:ext cx="4277487" cy="876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762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fibrilação atrial é assintomática em boa parte dos casos e escapa da triagem na atenção primária. Dispositivos portáteis geram muitos registros de derivação única, mas a leitura ainda depende de especialista.</a:t>
            </a:r>
            <a:endParaRPr lang="en-US" sz="1350" dirty="0"/>
          </a:p>
        </p:txBody>
      </p:sp>
      <p:sp>
        <p:nvSpPr>
          <p:cNvPr id="27" name="Shape 21"/>
          <p:cNvSpPr/>
          <p:nvPr/>
        </p:nvSpPr>
        <p:spPr>
          <a:xfrm>
            <a:off x="5219700" y="4048125"/>
            <a:ext cx="4591050" cy="2000250"/>
          </a:xfrm>
          <a:prstGeom prst="roundRect">
            <a:avLst>
              <a:gd name="adj" fmla="val 9524"/>
            </a:avLst>
          </a:prstGeom>
          <a:solidFill>
            <a:srgbClr val="FFFAE8"/>
          </a:solidFill>
          <a:ln w="9525">
            <a:solidFill>
              <a:srgbClr val="FFE68F"/>
            </a:solidFill>
            <a:prstDash val="solid"/>
          </a:ln>
        </p:spPr>
      </p:sp>
      <p:sp>
        <p:nvSpPr>
          <p:cNvPr id="28" name="Text 22"/>
          <p:cNvSpPr/>
          <p:nvPr/>
        </p:nvSpPr>
        <p:spPr>
          <a:xfrm>
            <a:off x="5438775" y="4267200"/>
            <a:ext cx="456819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296"/>
              </a:lnSpc>
              <a:buNone/>
            </a:pPr>
            <a:r>
              <a:rPr lang="en-US" sz="1725" b="1" dirty="0">
                <a:solidFill>
                  <a:srgbClr val="FF6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OBJETIVO</a:t>
            </a:r>
            <a:endParaRPr lang="en-US" sz="1725" dirty="0"/>
          </a:p>
        </p:txBody>
      </p:sp>
      <p:sp>
        <p:nvSpPr>
          <p:cNvPr id="29" name="Text 23"/>
          <p:cNvSpPr/>
          <p:nvPr/>
        </p:nvSpPr>
        <p:spPr>
          <a:xfrm>
            <a:off x="5438775" y="4572000"/>
            <a:ext cx="4277487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762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Validar um classificador embarcável, com menos de 100 mil parâmetros, capaz de sinalizar fibrilação atrial em janelas de 10 s.</a:t>
            </a:r>
            <a:endParaRPr lang="en-US" sz="1350" dirty="0"/>
          </a:p>
        </p:txBody>
      </p:sp>
      <p:sp>
        <p:nvSpPr>
          <p:cNvPr id="30" name="Text 24"/>
          <p:cNvSpPr/>
          <p:nvPr/>
        </p:nvSpPr>
        <p:spPr>
          <a:xfrm>
            <a:off x="476250" y="6477000"/>
            <a:ext cx="2338774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1326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EVIDÊNCIA PRINCIPAL</a:t>
            </a:r>
            <a:endParaRPr lang="en-US" sz="1575" dirty="0"/>
          </a:p>
        </p:txBody>
      </p:sp>
      <p:sp>
        <p:nvSpPr>
          <p:cNvPr id="31" name="Shape 25"/>
          <p:cNvSpPr/>
          <p:nvPr/>
        </p:nvSpPr>
        <p:spPr>
          <a:xfrm>
            <a:off x="619125" y="7029450"/>
            <a:ext cx="9048750" cy="523875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9050">
            <a:solidFill>
              <a:srgbClr val="E1ECF7"/>
            </a:solidFill>
            <a:prstDash val="solid"/>
          </a:ln>
        </p:spPr>
      </p:sp>
      <p:sp>
        <p:nvSpPr>
          <p:cNvPr id="32" name="Text 26"/>
          <p:cNvSpPr/>
          <p:nvPr/>
        </p:nvSpPr>
        <p:spPr>
          <a:xfrm>
            <a:off x="923925" y="7296150"/>
            <a:ext cx="9283065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762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Desempenho por métrica — modelo proposto x baseline clássico (n = 1.204 registros)</a:t>
            </a:r>
            <a:endParaRPr lang="en-US" sz="1350" dirty="0"/>
          </a:p>
        </p:txBody>
      </p:sp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3925" y="7600950"/>
            <a:ext cx="8477250" cy="4095750"/>
          </a:xfrm>
          <a:prstGeom prst="rect">
            <a:avLst/>
          </a:prstGeom>
        </p:spPr>
      </p:pic>
      <p:sp>
        <p:nvSpPr>
          <p:cNvPr id="34" name="Shape 27"/>
          <p:cNvSpPr/>
          <p:nvPr/>
        </p:nvSpPr>
        <p:spPr>
          <a:xfrm>
            <a:off x="476250" y="12592050"/>
            <a:ext cx="4591050" cy="1809750"/>
          </a:xfrm>
          <a:prstGeom prst="roundRect">
            <a:avLst>
              <a:gd name="adj" fmla="val 10526"/>
            </a:avLst>
          </a:prstGeom>
          <a:solidFill>
            <a:srgbClr val="F3F9F9"/>
          </a:solidFill>
          <a:ln w="9525">
            <a:solidFill>
              <a:srgbClr val="CDE4E5"/>
            </a:solidFill>
            <a:prstDash val="solid"/>
          </a:ln>
        </p:spPr>
      </p:sp>
      <p:sp>
        <p:nvSpPr>
          <p:cNvPr id="35" name="Text 28"/>
          <p:cNvSpPr/>
          <p:nvPr/>
        </p:nvSpPr>
        <p:spPr>
          <a:xfrm>
            <a:off x="695325" y="12811125"/>
            <a:ext cx="456819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296"/>
              </a:lnSpc>
              <a:buNone/>
            </a:pPr>
            <a:r>
              <a:rPr lang="en-US" sz="1725" b="1" dirty="0">
                <a:solidFill>
                  <a:srgbClr val="3994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RESULTADO-CHAVE</a:t>
            </a:r>
            <a:endParaRPr lang="en-US" sz="1725" dirty="0"/>
          </a:p>
        </p:txBody>
      </p:sp>
      <p:sp>
        <p:nvSpPr>
          <p:cNvPr id="36" name="Text 29"/>
          <p:cNvSpPr/>
          <p:nvPr/>
        </p:nvSpPr>
        <p:spPr>
          <a:xfrm>
            <a:off x="695325" y="13115925"/>
            <a:ext cx="4277487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762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AUC de 0,96 e sensibilidade de 0,91 em 1.204 registros, com modelo 12 vezes menor que a referência e inferência em 38 ms.</a:t>
            </a:r>
            <a:endParaRPr lang="en-US" sz="1350" dirty="0"/>
          </a:p>
        </p:txBody>
      </p:sp>
      <p:sp>
        <p:nvSpPr>
          <p:cNvPr id="37" name="Shape 30"/>
          <p:cNvSpPr/>
          <p:nvPr/>
        </p:nvSpPr>
        <p:spPr>
          <a:xfrm>
            <a:off x="5219700" y="12592050"/>
            <a:ext cx="4591050" cy="1809750"/>
          </a:xfrm>
          <a:prstGeom prst="roundRect">
            <a:avLst>
              <a:gd name="adj" fmla="val 10526"/>
            </a:avLst>
          </a:prstGeom>
          <a:solidFill>
            <a:srgbClr val="FFF8F2"/>
          </a:solidFill>
          <a:ln w="9525">
            <a:solidFill>
              <a:srgbClr val="FFDABF"/>
            </a:solidFill>
            <a:prstDash val="solid"/>
          </a:ln>
        </p:spPr>
      </p:sp>
      <p:sp>
        <p:nvSpPr>
          <p:cNvPr id="38" name="Text 31"/>
          <p:cNvSpPr/>
          <p:nvPr/>
        </p:nvSpPr>
        <p:spPr>
          <a:xfrm>
            <a:off x="5438775" y="12811125"/>
            <a:ext cx="456819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296"/>
              </a:lnSpc>
              <a:buNone/>
            </a:pPr>
            <a:r>
              <a:rPr lang="en-US" sz="1725" b="1" dirty="0">
                <a:solidFill>
                  <a:srgbClr val="FF6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CONCLUSÃO E IMPACTO</a:t>
            </a:r>
            <a:endParaRPr lang="en-US" sz="1725" dirty="0"/>
          </a:p>
        </p:txBody>
      </p:sp>
      <p:sp>
        <p:nvSpPr>
          <p:cNvPr id="39" name="Text 32"/>
          <p:cNvSpPr/>
          <p:nvPr/>
        </p:nvSpPr>
        <p:spPr>
          <a:xfrm>
            <a:off x="5438775" y="13115925"/>
            <a:ext cx="4277487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762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triagem embarcada é viável em dispositivos de baixo custo, viabilizando rastreamento em unidades básicas de saúde sem depender de conectividade.</a:t>
            </a:r>
            <a:endParaRPr lang="en-US" sz="1350" dirty="0"/>
          </a:p>
        </p:txBody>
      </p:sp>
      <p:sp>
        <p:nvSpPr>
          <p:cNvPr id="40" name="Shape 33"/>
          <p:cNvSpPr/>
          <p:nvPr/>
        </p:nvSpPr>
        <p:spPr>
          <a:xfrm>
            <a:off x="228600" y="16897350"/>
            <a:ext cx="9829800" cy="123825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1" name="Shape 34"/>
          <p:cNvSpPr/>
          <p:nvPr/>
        </p:nvSpPr>
        <p:spPr>
          <a:xfrm>
            <a:off x="323850" y="16897350"/>
            <a:ext cx="9639300" cy="9525"/>
          </a:xfrm>
          <a:prstGeom prst="rect">
            <a:avLst/>
          </a:prstGeom>
          <a:solidFill>
            <a:srgbClr val="D7E4F0"/>
          </a:solidFill>
          <a:ln/>
        </p:spPr>
      </p:sp>
      <p:sp>
        <p:nvSpPr>
          <p:cNvPr id="42" name="Text 35"/>
          <p:cNvSpPr/>
          <p:nvPr/>
        </p:nvSpPr>
        <p:spPr>
          <a:xfrm>
            <a:off x="428625" y="17011650"/>
            <a:ext cx="3631518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500"/>
              </a:lnSpc>
              <a:buNone/>
            </a:pPr>
            <a:r>
              <a:rPr lang="en-US" sz="1050" b="1" spc="30" kern="0" dirty="0">
                <a:solidFill>
                  <a:srgbClr val="005B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REALIZAÇÃO, PATROCÍNIO E APOIO INSTITUCIONAL</a:t>
            </a:r>
            <a:endParaRPr lang="en-US" sz="1050" dirty="0"/>
          </a:p>
        </p:txBody>
      </p:sp>
      <p:pic>
        <p:nvPicPr>
          <p:cNvPr id="43" name="Image 5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625" y="17364075"/>
            <a:ext cx="534665" cy="381000"/>
          </a:xfrm>
          <a:prstGeom prst="rect">
            <a:avLst/>
          </a:prstGeom>
        </p:spPr>
      </p:pic>
      <p:pic>
        <p:nvPicPr>
          <p:cNvPr id="44" name="Image 6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0012" y="17397413"/>
            <a:ext cx="1020068" cy="314325"/>
          </a:xfrm>
          <a:prstGeom prst="rect">
            <a:avLst/>
          </a:prstGeom>
        </p:spPr>
      </p:pic>
      <p:pic>
        <p:nvPicPr>
          <p:cNvPr id="45" name="Image 7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96803" y="17387888"/>
            <a:ext cx="496416" cy="333375"/>
          </a:xfrm>
          <a:prstGeom prst="rect">
            <a:avLst/>
          </a:prstGeom>
        </p:spPr>
      </p:pic>
      <p:pic>
        <p:nvPicPr>
          <p:cNvPr id="46" name="Image 8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99941" y="17349788"/>
            <a:ext cx="441052" cy="409575"/>
          </a:xfrm>
          <a:prstGeom prst="rect">
            <a:avLst/>
          </a:prstGeom>
        </p:spPr>
      </p:pic>
      <p:pic>
        <p:nvPicPr>
          <p:cNvPr id="47" name="Image 9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47715" y="17435513"/>
            <a:ext cx="1307678" cy="238125"/>
          </a:xfrm>
          <a:prstGeom prst="rect">
            <a:avLst/>
          </a:prstGeom>
        </p:spPr>
      </p:pic>
      <p:pic>
        <p:nvPicPr>
          <p:cNvPr id="48" name="Image 10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62190" y="17378363"/>
            <a:ext cx="651942" cy="352425"/>
          </a:xfrm>
          <a:prstGeom prst="rect">
            <a:avLst/>
          </a:prstGeom>
        </p:spPr>
      </p:pic>
      <p:pic>
        <p:nvPicPr>
          <p:cNvPr id="49" name="Image 11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20854" y="17373600"/>
            <a:ext cx="1343620" cy="361950"/>
          </a:xfrm>
          <a:prstGeom prst="rect">
            <a:avLst/>
          </a:prstGeom>
        </p:spPr>
      </p:pic>
      <p:pic>
        <p:nvPicPr>
          <p:cNvPr id="50" name="Image 12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71197" y="17373600"/>
            <a:ext cx="428699" cy="361950"/>
          </a:xfrm>
          <a:prstGeom prst="rect">
            <a:avLst/>
          </a:prstGeom>
        </p:spPr>
      </p:pic>
      <p:pic>
        <p:nvPicPr>
          <p:cNvPr id="51" name="Image 13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306619" y="17354550"/>
            <a:ext cx="454447" cy="400050"/>
          </a:xfrm>
          <a:prstGeom prst="rect">
            <a:avLst/>
          </a:prstGeom>
        </p:spPr>
      </p:pic>
      <p:pic>
        <p:nvPicPr>
          <p:cNvPr id="52" name="Image 14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967788" y="17397413"/>
            <a:ext cx="890588" cy="314325"/>
          </a:xfrm>
          <a:prstGeom prst="rect">
            <a:avLst/>
          </a:prstGeom>
        </p:spPr>
      </p:pic>
      <p:sp>
        <p:nvSpPr>
          <p:cNvPr id="53" name="Text 36"/>
          <p:cNvSpPr/>
          <p:nvPr/>
        </p:nvSpPr>
        <p:spPr>
          <a:xfrm>
            <a:off x="6940600" y="17907000"/>
            <a:ext cx="3209553" cy="171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CBEB 2026 | Fortaleza/CE | TV vertical 1080 x 1920 px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A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287000" cy="133350"/>
          </a:xfrm>
          <a:prstGeom prst="rect">
            <a:avLst/>
          </a:prstGeom>
          <a:solidFill>
            <a:srgbClr val="005BC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228600" y="381000"/>
            <a:ext cx="9829800" cy="16402050"/>
          </a:xfrm>
          <a:prstGeom prst="rect">
            <a:avLst/>
          </a:prstGeom>
          <a:solidFill>
            <a:srgbClr val="FFFFFF"/>
          </a:solidFill>
          <a:ln w="9525">
            <a:solidFill>
              <a:srgbClr val="D7E4F0"/>
            </a:solidFill>
            <a:prstDash val="solid"/>
          </a:ln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478185"/>
            <a:ext cx="1905000" cy="81528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2609850" y="476250"/>
            <a:ext cx="9525" cy="819150"/>
          </a:xfrm>
          <a:prstGeom prst="rect">
            <a:avLst/>
          </a:prstGeom>
          <a:solidFill>
            <a:srgbClr val="D7E4F0"/>
          </a:solidFill>
          <a:ln/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7475" y="333375"/>
            <a:ext cx="1828800" cy="1066800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4552950" y="476250"/>
            <a:ext cx="9525" cy="819150"/>
          </a:xfrm>
          <a:prstGeom prst="rect">
            <a:avLst/>
          </a:prstGeom>
          <a:solidFill>
            <a:srgbClr val="D7E4F0"/>
          </a:solidFill>
          <a:ln/>
        </p:spPr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4275" y="57150"/>
            <a:ext cx="2943225" cy="165735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429250" y="533400"/>
            <a:ext cx="4400550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12500"/>
              </a:lnSpc>
              <a:buNone/>
            </a:pPr>
            <a:r>
              <a:rPr lang="en-US" sz="1050" b="1" spc="22" kern="0" dirty="0">
                <a:solidFill>
                  <a:srgbClr val="005B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XXX CONGRESSO BRASILEIRO DE ENGENHARIA BIOMÉDICA</a:t>
            </a:r>
            <a:endParaRPr lang="en-US" sz="1050" dirty="0"/>
          </a:p>
        </p:txBody>
      </p:sp>
      <p:sp>
        <p:nvSpPr>
          <p:cNvPr id="11" name="Shape 5"/>
          <p:cNvSpPr/>
          <p:nvPr/>
        </p:nvSpPr>
        <p:spPr>
          <a:xfrm>
            <a:off x="7734300" y="1266825"/>
            <a:ext cx="419100" cy="104775"/>
          </a:xfrm>
          <a:prstGeom prst="rect">
            <a:avLst/>
          </a:prstGeom>
          <a:solidFill>
            <a:srgbClr val="FF6C00"/>
          </a:solidFill>
          <a:ln/>
        </p:spPr>
      </p:sp>
      <p:sp>
        <p:nvSpPr>
          <p:cNvPr id="12" name="Shape 6"/>
          <p:cNvSpPr/>
          <p:nvPr/>
        </p:nvSpPr>
        <p:spPr>
          <a:xfrm>
            <a:off x="8153400" y="1266825"/>
            <a:ext cx="419100" cy="104775"/>
          </a:xfrm>
          <a:prstGeom prst="rect">
            <a:avLst/>
          </a:prstGeom>
          <a:solidFill>
            <a:srgbClr val="FFF2C7"/>
          </a:solidFill>
          <a:ln/>
        </p:spPr>
      </p:sp>
      <p:sp>
        <p:nvSpPr>
          <p:cNvPr id="13" name="Shape 7"/>
          <p:cNvSpPr/>
          <p:nvPr/>
        </p:nvSpPr>
        <p:spPr>
          <a:xfrm>
            <a:off x="8572500" y="1266825"/>
            <a:ext cx="419100" cy="104775"/>
          </a:xfrm>
          <a:prstGeom prst="rect">
            <a:avLst/>
          </a:prstGeom>
          <a:solidFill>
            <a:srgbClr val="399496"/>
          </a:solidFill>
          <a:ln/>
        </p:spPr>
      </p:sp>
      <p:sp>
        <p:nvSpPr>
          <p:cNvPr id="14" name="Shape 8"/>
          <p:cNvSpPr/>
          <p:nvPr/>
        </p:nvSpPr>
        <p:spPr>
          <a:xfrm>
            <a:off x="8991600" y="1266825"/>
            <a:ext cx="419100" cy="104775"/>
          </a:xfrm>
          <a:prstGeom prst="rect">
            <a:avLst/>
          </a:prstGeom>
          <a:solidFill>
            <a:srgbClr val="FFC805"/>
          </a:solidFill>
          <a:ln/>
        </p:spPr>
      </p:sp>
      <p:sp>
        <p:nvSpPr>
          <p:cNvPr id="15" name="Shape 9"/>
          <p:cNvSpPr/>
          <p:nvPr/>
        </p:nvSpPr>
        <p:spPr>
          <a:xfrm>
            <a:off x="9410700" y="1266825"/>
            <a:ext cx="419100" cy="104775"/>
          </a:xfrm>
          <a:prstGeom prst="rect">
            <a:avLst/>
          </a:prstGeom>
          <a:solidFill>
            <a:srgbClr val="005BC5"/>
          </a:solidFill>
          <a:ln/>
        </p:spPr>
      </p:sp>
      <p:sp>
        <p:nvSpPr>
          <p:cNvPr id="16" name="Shape 10"/>
          <p:cNvSpPr/>
          <p:nvPr/>
        </p:nvSpPr>
        <p:spPr>
          <a:xfrm>
            <a:off x="228600" y="1619250"/>
            <a:ext cx="9829800" cy="1257300"/>
          </a:xfrm>
          <a:prstGeom prst="rect">
            <a:avLst/>
          </a:prstGeom>
          <a:solidFill>
            <a:srgbClr val="FF6C00"/>
          </a:solidFill>
          <a:ln/>
        </p:spPr>
      </p:sp>
      <p:sp>
        <p:nvSpPr>
          <p:cNvPr id="17" name="Text 11"/>
          <p:cNvSpPr/>
          <p:nvPr/>
        </p:nvSpPr>
        <p:spPr>
          <a:xfrm>
            <a:off x="495300" y="1790700"/>
            <a:ext cx="10226040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564"/>
              </a:lnSpc>
              <a:buNone/>
            </a:pPr>
            <a:r>
              <a:rPr lang="en-US" sz="2550" b="1" spc="38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FOLHA DE INSTRUÇÕES — NÃO É O PÔSTER</a:t>
            </a:r>
            <a:endParaRPr lang="en-US" sz="2550" dirty="0"/>
          </a:p>
        </p:txBody>
      </p:sp>
      <p:sp>
        <p:nvSpPr>
          <p:cNvPr id="18" name="Text 12"/>
          <p:cNvSpPr/>
          <p:nvPr/>
        </p:nvSpPr>
        <p:spPr>
          <a:xfrm>
            <a:off x="495300" y="2209800"/>
            <a:ext cx="9575292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556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 página existe apenas para orientar o preenchimento. O pôster é a página anterior, e é ela que vai para a TV. Apague esta folha antes de exportar o arquivo final.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476250" y="2857500"/>
            <a:ext cx="10267950" cy="514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039"/>
              </a:lnSpc>
              <a:buNone/>
            </a:pPr>
            <a:r>
              <a:rPr lang="en-US" sz="3300" b="1" dirty="0">
                <a:solidFill>
                  <a:srgbClr val="1326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usar este modelo</a:t>
            </a:r>
            <a:endParaRPr lang="en-US" sz="3300" dirty="0"/>
          </a:p>
        </p:txBody>
      </p:sp>
      <p:sp>
        <p:nvSpPr>
          <p:cNvPr id="20" name="Shape 14"/>
          <p:cNvSpPr/>
          <p:nvPr/>
        </p:nvSpPr>
        <p:spPr>
          <a:xfrm>
            <a:off x="476250" y="3524250"/>
            <a:ext cx="800100" cy="104775"/>
          </a:xfrm>
          <a:prstGeom prst="rect">
            <a:avLst/>
          </a:prstGeom>
          <a:solidFill>
            <a:srgbClr val="FF6C00"/>
          </a:solidFill>
          <a:ln/>
        </p:spPr>
      </p:sp>
      <p:sp>
        <p:nvSpPr>
          <p:cNvPr id="21" name="Shape 15"/>
          <p:cNvSpPr/>
          <p:nvPr/>
        </p:nvSpPr>
        <p:spPr>
          <a:xfrm>
            <a:off x="1276350" y="3524250"/>
            <a:ext cx="800100" cy="104775"/>
          </a:xfrm>
          <a:prstGeom prst="rect">
            <a:avLst/>
          </a:prstGeom>
          <a:solidFill>
            <a:srgbClr val="FFF2C7"/>
          </a:solidFill>
          <a:ln/>
        </p:spPr>
      </p:sp>
      <p:sp>
        <p:nvSpPr>
          <p:cNvPr id="22" name="Shape 16"/>
          <p:cNvSpPr/>
          <p:nvPr/>
        </p:nvSpPr>
        <p:spPr>
          <a:xfrm>
            <a:off x="2076450" y="3524250"/>
            <a:ext cx="800100" cy="104775"/>
          </a:xfrm>
          <a:prstGeom prst="rect">
            <a:avLst/>
          </a:prstGeom>
          <a:solidFill>
            <a:srgbClr val="399496"/>
          </a:solidFill>
          <a:ln/>
        </p:spPr>
      </p:sp>
      <p:sp>
        <p:nvSpPr>
          <p:cNvPr id="23" name="Shape 17"/>
          <p:cNvSpPr/>
          <p:nvPr/>
        </p:nvSpPr>
        <p:spPr>
          <a:xfrm>
            <a:off x="2876550" y="3524250"/>
            <a:ext cx="800100" cy="104775"/>
          </a:xfrm>
          <a:prstGeom prst="rect">
            <a:avLst/>
          </a:prstGeom>
          <a:solidFill>
            <a:srgbClr val="FFC805"/>
          </a:solidFill>
          <a:ln/>
        </p:spPr>
      </p:sp>
      <p:sp>
        <p:nvSpPr>
          <p:cNvPr id="24" name="Shape 18"/>
          <p:cNvSpPr/>
          <p:nvPr/>
        </p:nvSpPr>
        <p:spPr>
          <a:xfrm>
            <a:off x="3676650" y="3524250"/>
            <a:ext cx="800100" cy="104775"/>
          </a:xfrm>
          <a:prstGeom prst="rect">
            <a:avLst/>
          </a:prstGeom>
          <a:solidFill>
            <a:srgbClr val="005BC5"/>
          </a:solidFill>
          <a:ln/>
        </p:spPr>
      </p:sp>
      <p:sp>
        <p:nvSpPr>
          <p:cNvPr id="25" name="Shape 19"/>
          <p:cNvSpPr/>
          <p:nvPr/>
        </p:nvSpPr>
        <p:spPr>
          <a:xfrm>
            <a:off x="476250" y="4000500"/>
            <a:ext cx="4591050" cy="1847850"/>
          </a:xfrm>
          <a:prstGeom prst="roundRect">
            <a:avLst>
              <a:gd name="adj" fmla="val 10309"/>
            </a:avLst>
          </a:prstGeom>
          <a:solidFill>
            <a:srgbClr val="F7FAFD"/>
          </a:solidFill>
          <a:ln w="9525">
            <a:solidFill>
              <a:srgbClr val="D1E1F5"/>
            </a:solidFill>
            <a:prstDash val="solid"/>
          </a:ln>
        </p:spPr>
      </p:sp>
      <p:sp>
        <p:nvSpPr>
          <p:cNvPr id="26" name="Text 20"/>
          <p:cNvSpPr/>
          <p:nvPr/>
        </p:nvSpPr>
        <p:spPr>
          <a:xfrm>
            <a:off x="714375" y="4238625"/>
            <a:ext cx="452628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296"/>
              </a:lnSpc>
              <a:buNone/>
            </a:pPr>
            <a:r>
              <a:rPr lang="en-US" sz="1725" b="1" dirty="0">
                <a:solidFill>
                  <a:srgbClr val="005B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FORMATO OBRIGATÓRIO</a:t>
            </a:r>
            <a:endParaRPr lang="en-US" sz="1725" dirty="0"/>
          </a:p>
        </p:txBody>
      </p:sp>
      <p:sp>
        <p:nvSpPr>
          <p:cNvPr id="27" name="Text 21"/>
          <p:cNvSpPr/>
          <p:nvPr/>
        </p:nvSpPr>
        <p:spPr>
          <a:xfrm>
            <a:off x="714375" y="4581525"/>
            <a:ext cx="4238244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810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TV vertical, proporção 9:16 Slide de 1080 x 1920 px (108 x 192 mm) Arquivo final em JPEG/JPG, 1080 x 1920 px Um único slide por trabalho</a:t>
            </a:r>
            <a:endParaRPr lang="en-US" sz="1350" dirty="0"/>
          </a:p>
        </p:txBody>
      </p:sp>
      <p:sp>
        <p:nvSpPr>
          <p:cNvPr id="28" name="Shape 22"/>
          <p:cNvSpPr/>
          <p:nvPr/>
        </p:nvSpPr>
        <p:spPr>
          <a:xfrm>
            <a:off x="5219700" y="4000500"/>
            <a:ext cx="4591050" cy="1847850"/>
          </a:xfrm>
          <a:prstGeom prst="roundRect">
            <a:avLst>
              <a:gd name="adj" fmla="val 10309"/>
            </a:avLst>
          </a:prstGeom>
          <a:solidFill>
            <a:srgbClr val="FFFAE8"/>
          </a:solidFill>
          <a:ln w="9525">
            <a:solidFill>
              <a:srgbClr val="FFE68F"/>
            </a:solidFill>
            <a:prstDash val="solid"/>
          </a:ln>
        </p:spPr>
      </p:sp>
      <p:sp>
        <p:nvSpPr>
          <p:cNvPr id="29" name="Text 23"/>
          <p:cNvSpPr/>
          <p:nvPr/>
        </p:nvSpPr>
        <p:spPr>
          <a:xfrm>
            <a:off x="5457825" y="4238625"/>
            <a:ext cx="452628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296"/>
              </a:lnSpc>
              <a:buNone/>
            </a:pPr>
            <a:r>
              <a:rPr lang="en-US" sz="1725" b="1" dirty="0">
                <a:solidFill>
                  <a:srgbClr val="FF6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 DO ARQUIVO</a:t>
            </a:r>
            <a:endParaRPr lang="en-US" sz="1725" dirty="0"/>
          </a:p>
        </p:txBody>
      </p:sp>
      <p:sp>
        <p:nvSpPr>
          <p:cNvPr id="30" name="Text 24"/>
          <p:cNvSpPr/>
          <p:nvPr/>
        </p:nvSpPr>
        <p:spPr>
          <a:xfrm>
            <a:off x="5457825" y="4581525"/>
            <a:ext cx="4238244" cy="1066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810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o ID do trabalho: </a:t>
            </a:r>
            <a:pPr algn="l" indent="0" marL="0">
              <a:lnSpc>
                <a:spcPct val="123810"/>
              </a:lnSpc>
              <a:buNone/>
            </a:pPr>
            <a:r>
              <a:rPr lang="en-US" sz="1350" dirty="0">
                <a:solidFill>
                  <a:srgbClr val="1326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ID_TituloCurto.jpg </a:t>
            </a:r>
            <a:pPr algn="l" indent="0" marL="0">
              <a:lnSpc>
                <a:spcPct val="123810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Exemplo: </a:t>
            </a:r>
            <a:pPr algn="l" indent="0" marL="0">
              <a:lnSpc>
                <a:spcPct val="123810"/>
              </a:lnSpc>
              <a:buNone/>
            </a:pPr>
            <a:r>
              <a:rPr lang="en-US" sz="1350" dirty="0">
                <a:solidFill>
                  <a:srgbClr val="1326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254_Modeling_Brain_Dynamics.jpg</a:t>
            </a:r>
            <a:endParaRPr lang="en-US" sz="1350" dirty="0"/>
          </a:p>
        </p:txBody>
      </p:sp>
      <p:sp>
        <p:nvSpPr>
          <p:cNvPr id="31" name="Shape 25"/>
          <p:cNvSpPr/>
          <p:nvPr/>
        </p:nvSpPr>
        <p:spPr>
          <a:xfrm>
            <a:off x="476250" y="6667500"/>
            <a:ext cx="9334500" cy="4371975"/>
          </a:xfrm>
          <a:prstGeom prst="roundRect">
            <a:avLst>
              <a:gd name="adj" fmla="val 4357"/>
            </a:avLst>
          </a:prstGeom>
          <a:solidFill>
            <a:srgbClr val="FFFFFF"/>
          </a:solidFill>
          <a:ln w="9525">
            <a:solidFill>
              <a:srgbClr val="D7E4F0"/>
            </a:solidFill>
            <a:prstDash val="solid"/>
          </a:ln>
        </p:spPr>
      </p:sp>
      <p:sp>
        <p:nvSpPr>
          <p:cNvPr id="32" name="Text 26"/>
          <p:cNvSpPr/>
          <p:nvPr/>
        </p:nvSpPr>
        <p:spPr>
          <a:xfrm>
            <a:off x="752475" y="6924675"/>
            <a:ext cx="966025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296"/>
              </a:lnSpc>
              <a:buNone/>
            </a:pPr>
            <a:r>
              <a:rPr lang="en-US" sz="1725" b="1" dirty="0">
                <a:solidFill>
                  <a:srgbClr val="1326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TAMANHOS DE FONTE — NÃO REDUZA</a:t>
            </a:r>
            <a:endParaRPr lang="en-US" sz="1725" dirty="0"/>
          </a:p>
        </p:txBody>
      </p:sp>
      <p:sp>
        <p:nvSpPr>
          <p:cNvPr id="33" name="Shape 27"/>
          <p:cNvSpPr/>
          <p:nvPr/>
        </p:nvSpPr>
        <p:spPr>
          <a:xfrm>
            <a:off x="752475" y="7629525"/>
            <a:ext cx="6758508" cy="9525"/>
          </a:xfrm>
          <a:prstGeom prst="rect">
            <a:avLst/>
          </a:prstGeom>
          <a:solidFill>
            <a:srgbClr val="EDF3F9"/>
          </a:solidFill>
          <a:ln/>
        </p:spPr>
      </p:sp>
      <p:sp>
        <p:nvSpPr>
          <p:cNvPr id="34" name="Text 28"/>
          <p:cNvSpPr/>
          <p:nvPr/>
        </p:nvSpPr>
        <p:spPr>
          <a:xfrm>
            <a:off x="752475" y="7305675"/>
            <a:ext cx="6961264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1905"/>
              </a:lnSpc>
              <a:buNone/>
            </a:pPr>
            <a:r>
              <a:rPr lang="en-US" sz="1350" b="1" dirty="0">
                <a:solidFill>
                  <a:srgbClr val="1326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Elemento</a:t>
            </a:r>
            <a:endParaRPr lang="en-US" sz="1350" dirty="0"/>
          </a:p>
        </p:txBody>
      </p:sp>
      <p:sp>
        <p:nvSpPr>
          <p:cNvPr id="35" name="Shape 29"/>
          <p:cNvSpPr/>
          <p:nvPr/>
        </p:nvSpPr>
        <p:spPr>
          <a:xfrm>
            <a:off x="7701483" y="7629525"/>
            <a:ext cx="1122983" cy="9525"/>
          </a:xfrm>
          <a:prstGeom prst="rect">
            <a:avLst/>
          </a:prstGeom>
          <a:solidFill>
            <a:srgbClr val="EDF3F9"/>
          </a:solidFill>
          <a:ln/>
        </p:spPr>
      </p:sp>
      <p:sp>
        <p:nvSpPr>
          <p:cNvPr id="36" name="Text 30"/>
          <p:cNvSpPr/>
          <p:nvPr/>
        </p:nvSpPr>
        <p:spPr>
          <a:xfrm>
            <a:off x="7625283" y="7305675"/>
            <a:ext cx="1199183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61905"/>
              </a:lnSpc>
              <a:buNone/>
            </a:pPr>
            <a:r>
              <a:rPr lang="en-US" sz="1350" b="1" dirty="0">
                <a:solidFill>
                  <a:srgbClr val="1326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Tamanho (px)</a:t>
            </a:r>
            <a:endParaRPr lang="en-US" sz="1350" dirty="0"/>
          </a:p>
        </p:txBody>
      </p:sp>
      <p:sp>
        <p:nvSpPr>
          <p:cNvPr id="37" name="Shape 31"/>
          <p:cNvSpPr/>
          <p:nvPr/>
        </p:nvSpPr>
        <p:spPr>
          <a:xfrm>
            <a:off x="9014966" y="7629525"/>
            <a:ext cx="519559" cy="9525"/>
          </a:xfrm>
          <a:prstGeom prst="rect">
            <a:avLst/>
          </a:prstGeom>
          <a:solidFill>
            <a:srgbClr val="EDF3F9"/>
          </a:solidFill>
          <a:ln/>
        </p:spPr>
      </p:sp>
      <p:sp>
        <p:nvSpPr>
          <p:cNvPr id="38" name="Text 32"/>
          <p:cNvSpPr/>
          <p:nvPr/>
        </p:nvSpPr>
        <p:spPr>
          <a:xfrm>
            <a:off x="8938766" y="7305675"/>
            <a:ext cx="595759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61905"/>
              </a:lnSpc>
              <a:buNone/>
            </a:pPr>
            <a:r>
              <a:rPr lang="en-US" sz="1350" b="1" dirty="0">
                <a:solidFill>
                  <a:srgbClr val="1326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Peso</a:t>
            </a:r>
            <a:endParaRPr lang="en-US" sz="1350" dirty="0"/>
          </a:p>
        </p:txBody>
      </p:sp>
      <p:sp>
        <p:nvSpPr>
          <p:cNvPr id="39" name="Text 33"/>
          <p:cNvSpPr/>
          <p:nvPr/>
        </p:nvSpPr>
        <p:spPr>
          <a:xfrm>
            <a:off x="752475" y="7639050"/>
            <a:ext cx="6961264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Título do trabalho</a:t>
            </a:r>
            <a:endParaRPr lang="en-US" sz="1350" dirty="0"/>
          </a:p>
        </p:txBody>
      </p:sp>
      <p:sp>
        <p:nvSpPr>
          <p:cNvPr id="40" name="Text 34"/>
          <p:cNvSpPr/>
          <p:nvPr/>
        </p:nvSpPr>
        <p:spPr>
          <a:xfrm>
            <a:off x="7625283" y="7639050"/>
            <a:ext cx="1199183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</a:t>
            </a:r>
            <a:endParaRPr lang="en-US" sz="1350" dirty="0"/>
          </a:p>
        </p:txBody>
      </p:sp>
      <p:sp>
        <p:nvSpPr>
          <p:cNvPr id="41" name="Text 35"/>
          <p:cNvSpPr/>
          <p:nvPr/>
        </p:nvSpPr>
        <p:spPr>
          <a:xfrm>
            <a:off x="8938766" y="7639050"/>
            <a:ext cx="595759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Negrito</a:t>
            </a:r>
            <a:endParaRPr lang="en-US" sz="1350" dirty="0"/>
          </a:p>
        </p:txBody>
      </p:sp>
      <p:sp>
        <p:nvSpPr>
          <p:cNvPr id="42" name="Text 36"/>
          <p:cNvSpPr/>
          <p:nvPr/>
        </p:nvSpPr>
        <p:spPr>
          <a:xfrm>
            <a:off x="752475" y="7962900"/>
            <a:ext cx="6961264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Autores</a:t>
            </a:r>
            <a:endParaRPr lang="en-US" sz="1350" dirty="0"/>
          </a:p>
        </p:txBody>
      </p:sp>
      <p:sp>
        <p:nvSpPr>
          <p:cNvPr id="43" name="Text 37"/>
          <p:cNvSpPr/>
          <p:nvPr/>
        </p:nvSpPr>
        <p:spPr>
          <a:xfrm>
            <a:off x="7625283" y="7962900"/>
            <a:ext cx="1199183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50" dirty="0"/>
          </a:p>
        </p:txBody>
      </p:sp>
      <p:sp>
        <p:nvSpPr>
          <p:cNvPr id="44" name="Text 38"/>
          <p:cNvSpPr/>
          <p:nvPr/>
        </p:nvSpPr>
        <p:spPr>
          <a:xfrm>
            <a:off x="8938766" y="7962900"/>
            <a:ext cx="595759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Regular</a:t>
            </a:r>
            <a:endParaRPr lang="en-US" sz="1350" dirty="0"/>
          </a:p>
        </p:txBody>
      </p:sp>
      <p:sp>
        <p:nvSpPr>
          <p:cNvPr id="45" name="Text 39"/>
          <p:cNvSpPr/>
          <p:nvPr/>
        </p:nvSpPr>
        <p:spPr>
          <a:xfrm>
            <a:off x="752475" y="8286750"/>
            <a:ext cx="6961264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Afiliação</a:t>
            </a:r>
            <a:endParaRPr lang="en-US" sz="1350" dirty="0"/>
          </a:p>
        </p:txBody>
      </p:sp>
      <p:sp>
        <p:nvSpPr>
          <p:cNvPr id="46" name="Text 40"/>
          <p:cNvSpPr/>
          <p:nvPr/>
        </p:nvSpPr>
        <p:spPr>
          <a:xfrm>
            <a:off x="7625283" y="8286750"/>
            <a:ext cx="1199183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50" dirty="0"/>
          </a:p>
        </p:txBody>
      </p:sp>
      <p:sp>
        <p:nvSpPr>
          <p:cNvPr id="47" name="Text 41"/>
          <p:cNvSpPr/>
          <p:nvPr/>
        </p:nvSpPr>
        <p:spPr>
          <a:xfrm>
            <a:off x="8938766" y="8286750"/>
            <a:ext cx="595759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Regular</a:t>
            </a:r>
            <a:endParaRPr lang="en-US" sz="1350" dirty="0"/>
          </a:p>
        </p:txBody>
      </p:sp>
      <p:sp>
        <p:nvSpPr>
          <p:cNvPr id="48" name="Text 42"/>
          <p:cNvSpPr/>
          <p:nvPr/>
        </p:nvSpPr>
        <p:spPr>
          <a:xfrm>
            <a:off x="752475" y="8610600"/>
            <a:ext cx="6961264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Título de bloco (CONTEXTO, OBJETIVO…)</a:t>
            </a:r>
            <a:endParaRPr lang="en-US" sz="1350" dirty="0"/>
          </a:p>
        </p:txBody>
      </p:sp>
      <p:sp>
        <p:nvSpPr>
          <p:cNvPr id="49" name="Text 43"/>
          <p:cNvSpPr/>
          <p:nvPr/>
        </p:nvSpPr>
        <p:spPr>
          <a:xfrm>
            <a:off x="7625283" y="8610600"/>
            <a:ext cx="1199183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350" dirty="0"/>
          </a:p>
        </p:txBody>
      </p:sp>
      <p:sp>
        <p:nvSpPr>
          <p:cNvPr id="50" name="Text 44"/>
          <p:cNvSpPr/>
          <p:nvPr/>
        </p:nvSpPr>
        <p:spPr>
          <a:xfrm>
            <a:off x="8938766" y="8610600"/>
            <a:ext cx="595759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Negrito</a:t>
            </a:r>
            <a:endParaRPr lang="en-US" sz="1350" dirty="0"/>
          </a:p>
        </p:txBody>
      </p:sp>
      <p:sp>
        <p:nvSpPr>
          <p:cNvPr id="51" name="Text 45"/>
          <p:cNvSpPr/>
          <p:nvPr/>
        </p:nvSpPr>
        <p:spPr>
          <a:xfrm>
            <a:off x="752475" y="8934450"/>
            <a:ext cx="6961264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dos blocos</a:t>
            </a:r>
            <a:endParaRPr lang="en-US" sz="1350" dirty="0"/>
          </a:p>
        </p:txBody>
      </p:sp>
      <p:sp>
        <p:nvSpPr>
          <p:cNvPr id="52" name="Text 46"/>
          <p:cNvSpPr/>
          <p:nvPr/>
        </p:nvSpPr>
        <p:spPr>
          <a:xfrm>
            <a:off x="7625283" y="8934450"/>
            <a:ext cx="1199183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50" dirty="0"/>
          </a:p>
        </p:txBody>
      </p:sp>
      <p:sp>
        <p:nvSpPr>
          <p:cNvPr id="53" name="Text 47"/>
          <p:cNvSpPr/>
          <p:nvPr/>
        </p:nvSpPr>
        <p:spPr>
          <a:xfrm>
            <a:off x="8938766" y="8934450"/>
            <a:ext cx="595759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Regular</a:t>
            </a:r>
            <a:endParaRPr lang="en-US" sz="1350" dirty="0"/>
          </a:p>
        </p:txBody>
      </p:sp>
      <p:sp>
        <p:nvSpPr>
          <p:cNvPr id="54" name="Text 48"/>
          <p:cNvSpPr/>
          <p:nvPr/>
        </p:nvSpPr>
        <p:spPr>
          <a:xfrm>
            <a:off x="752475" y="9258300"/>
            <a:ext cx="6961264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Rótulo EVIDÊNCIA PRINCIPAL</a:t>
            </a:r>
            <a:endParaRPr lang="en-US" sz="1350" dirty="0"/>
          </a:p>
        </p:txBody>
      </p:sp>
      <p:sp>
        <p:nvSpPr>
          <p:cNvPr id="55" name="Text 49"/>
          <p:cNvSpPr/>
          <p:nvPr/>
        </p:nvSpPr>
        <p:spPr>
          <a:xfrm>
            <a:off x="7625283" y="9258300"/>
            <a:ext cx="1199183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350" dirty="0"/>
          </a:p>
        </p:txBody>
      </p:sp>
      <p:sp>
        <p:nvSpPr>
          <p:cNvPr id="56" name="Text 50"/>
          <p:cNvSpPr/>
          <p:nvPr/>
        </p:nvSpPr>
        <p:spPr>
          <a:xfrm>
            <a:off x="8938766" y="9258300"/>
            <a:ext cx="595759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Negrito</a:t>
            </a:r>
            <a:endParaRPr lang="en-US" sz="1350" dirty="0"/>
          </a:p>
        </p:txBody>
      </p:sp>
      <p:sp>
        <p:nvSpPr>
          <p:cNvPr id="57" name="Text 51"/>
          <p:cNvSpPr/>
          <p:nvPr/>
        </p:nvSpPr>
        <p:spPr>
          <a:xfrm>
            <a:off x="752475" y="9582150"/>
            <a:ext cx="6961264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Legenda de figura e eixos</a:t>
            </a:r>
            <a:endParaRPr lang="en-US" sz="1350" dirty="0"/>
          </a:p>
        </p:txBody>
      </p:sp>
      <p:sp>
        <p:nvSpPr>
          <p:cNvPr id="58" name="Text 52"/>
          <p:cNvSpPr/>
          <p:nvPr/>
        </p:nvSpPr>
        <p:spPr>
          <a:xfrm>
            <a:off x="7625283" y="9582150"/>
            <a:ext cx="1199183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16–18</a:t>
            </a:r>
            <a:endParaRPr lang="en-US" sz="1350" dirty="0"/>
          </a:p>
        </p:txBody>
      </p:sp>
      <p:sp>
        <p:nvSpPr>
          <p:cNvPr id="59" name="Text 53"/>
          <p:cNvSpPr/>
          <p:nvPr/>
        </p:nvSpPr>
        <p:spPr>
          <a:xfrm>
            <a:off x="8938766" y="9582150"/>
            <a:ext cx="595759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Regular</a:t>
            </a:r>
            <a:endParaRPr lang="en-US" sz="1350" dirty="0"/>
          </a:p>
        </p:txBody>
      </p:sp>
      <p:sp>
        <p:nvSpPr>
          <p:cNvPr id="60" name="Text 54"/>
          <p:cNvSpPr/>
          <p:nvPr/>
        </p:nvSpPr>
        <p:spPr>
          <a:xfrm>
            <a:off x="752475" y="9906000"/>
            <a:ext cx="6961264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Assinatura institucional</a:t>
            </a:r>
            <a:endParaRPr lang="en-US" sz="1350" dirty="0"/>
          </a:p>
        </p:txBody>
      </p:sp>
      <p:sp>
        <p:nvSpPr>
          <p:cNvPr id="61" name="Text 55"/>
          <p:cNvSpPr/>
          <p:nvPr/>
        </p:nvSpPr>
        <p:spPr>
          <a:xfrm>
            <a:off x="7625283" y="9906000"/>
            <a:ext cx="1199183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50" dirty="0"/>
          </a:p>
        </p:txBody>
      </p:sp>
      <p:sp>
        <p:nvSpPr>
          <p:cNvPr id="62" name="Text 56"/>
          <p:cNvSpPr/>
          <p:nvPr/>
        </p:nvSpPr>
        <p:spPr>
          <a:xfrm>
            <a:off x="8938766" y="9906000"/>
            <a:ext cx="595759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161905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Negrito</a:t>
            </a:r>
            <a:endParaRPr lang="en-US" sz="1350" dirty="0"/>
          </a:p>
        </p:txBody>
      </p:sp>
      <p:sp>
        <p:nvSpPr>
          <p:cNvPr id="63" name="Text 57"/>
          <p:cNvSpPr/>
          <p:nvPr/>
        </p:nvSpPr>
        <p:spPr>
          <a:xfrm>
            <a:off x="752475" y="10363200"/>
            <a:ext cx="9045512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8919"/>
              </a:lnSpc>
              <a:buNone/>
            </a:pPr>
            <a:r>
              <a:rPr lang="en-US" sz="120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 única: Arial (equivalente à Liberation Sans do template em LaTeX). Os tamanhos são em pixels do slide de 1080 x 1920 px — no PowerPoint aparecem como 13,5 pt para cada 18 px. Não altere a escala do slide nem reduza os tamanhos.</a:t>
            </a:r>
            <a:endParaRPr lang="en-US" sz="1200" dirty="0"/>
          </a:p>
        </p:txBody>
      </p:sp>
      <p:sp>
        <p:nvSpPr>
          <p:cNvPr id="64" name="Shape 58"/>
          <p:cNvSpPr/>
          <p:nvPr/>
        </p:nvSpPr>
        <p:spPr>
          <a:xfrm>
            <a:off x="476250" y="11430000"/>
            <a:ext cx="4591050" cy="1809750"/>
          </a:xfrm>
          <a:prstGeom prst="roundRect">
            <a:avLst>
              <a:gd name="adj" fmla="val 10526"/>
            </a:avLst>
          </a:prstGeom>
          <a:solidFill>
            <a:srgbClr val="F3F9F9"/>
          </a:solidFill>
          <a:ln w="9525">
            <a:solidFill>
              <a:srgbClr val="CDE4E5"/>
            </a:solidFill>
            <a:prstDash val="solid"/>
          </a:ln>
        </p:spPr>
      </p:sp>
      <p:sp>
        <p:nvSpPr>
          <p:cNvPr id="65" name="Text 59"/>
          <p:cNvSpPr/>
          <p:nvPr/>
        </p:nvSpPr>
        <p:spPr>
          <a:xfrm>
            <a:off x="714375" y="11668125"/>
            <a:ext cx="452628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296"/>
              </a:lnSpc>
              <a:buNone/>
            </a:pPr>
            <a:r>
              <a:rPr lang="en-US" sz="1725" b="1" dirty="0">
                <a:solidFill>
                  <a:srgbClr val="3994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VOCÊ EDITA</a:t>
            </a:r>
            <a:endParaRPr lang="en-US" sz="1725" dirty="0"/>
          </a:p>
        </p:txBody>
      </p:sp>
      <p:sp>
        <p:nvSpPr>
          <p:cNvPr id="66" name="Text 60"/>
          <p:cNvSpPr/>
          <p:nvPr/>
        </p:nvSpPr>
        <p:spPr>
          <a:xfrm>
            <a:off x="714375" y="12011025"/>
            <a:ext cx="4238244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810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Título, autores e afiliação Os quatro blocos de texto A figura central (uma única evidência) Nada além disso</a:t>
            </a:r>
            <a:endParaRPr lang="en-US" sz="1350" dirty="0"/>
          </a:p>
        </p:txBody>
      </p:sp>
      <p:sp>
        <p:nvSpPr>
          <p:cNvPr id="67" name="Shape 61"/>
          <p:cNvSpPr/>
          <p:nvPr/>
        </p:nvSpPr>
        <p:spPr>
          <a:xfrm>
            <a:off x="5219700" y="11430000"/>
            <a:ext cx="4591050" cy="1809750"/>
          </a:xfrm>
          <a:prstGeom prst="roundRect">
            <a:avLst>
              <a:gd name="adj" fmla="val 10526"/>
            </a:avLst>
          </a:prstGeom>
          <a:solidFill>
            <a:srgbClr val="FFF8F2"/>
          </a:solidFill>
          <a:ln w="9525">
            <a:solidFill>
              <a:srgbClr val="FFDABF"/>
            </a:solidFill>
            <a:prstDash val="solid"/>
          </a:ln>
        </p:spPr>
      </p:sp>
      <p:sp>
        <p:nvSpPr>
          <p:cNvPr id="68" name="Text 62"/>
          <p:cNvSpPr/>
          <p:nvPr/>
        </p:nvSpPr>
        <p:spPr>
          <a:xfrm>
            <a:off x="5457825" y="11668125"/>
            <a:ext cx="452628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296"/>
              </a:lnSpc>
              <a:buNone/>
            </a:pPr>
            <a:r>
              <a:rPr lang="en-US" sz="1725" b="1" dirty="0">
                <a:solidFill>
                  <a:srgbClr val="FF6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NÃO PODE MUDAR</a:t>
            </a:r>
            <a:endParaRPr lang="en-US" sz="1725" dirty="0"/>
          </a:p>
        </p:txBody>
      </p:sp>
      <p:sp>
        <p:nvSpPr>
          <p:cNvPr id="69" name="Text 63"/>
          <p:cNvSpPr/>
          <p:nvPr/>
        </p:nvSpPr>
        <p:spPr>
          <a:xfrm>
            <a:off x="5457825" y="12011025"/>
            <a:ext cx="4238244" cy="1028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810"/>
              </a:lnSpc>
              <a:buNone/>
            </a:pPr>
            <a:r>
              <a:rPr lang="en-US" sz="135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Logos oficiais: não alterar, distorcer, recolorir, redesenhar, cortar ou substituir Barras de cor, cabeçalho e rodapé de apoiadores Paleta e posição dos blocos</a:t>
            </a:r>
            <a:endParaRPr lang="en-US" sz="1350" dirty="0"/>
          </a:p>
        </p:txBody>
      </p:sp>
      <p:sp>
        <p:nvSpPr>
          <p:cNvPr id="70" name="Shape 64"/>
          <p:cNvSpPr/>
          <p:nvPr/>
        </p:nvSpPr>
        <p:spPr>
          <a:xfrm>
            <a:off x="476250" y="14573250"/>
            <a:ext cx="9334500" cy="1276350"/>
          </a:xfrm>
          <a:prstGeom prst="roundRect">
            <a:avLst>
              <a:gd name="adj" fmla="val 14925"/>
            </a:avLst>
          </a:prstGeom>
          <a:solidFill>
            <a:srgbClr val="132644"/>
          </a:solidFill>
          <a:ln/>
        </p:spPr>
      </p:sp>
      <p:sp>
        <p:nvSpPr>
          <p:cNvPr id="71" name="Text 65"/>
          <p:cNvSpPr/>
          <p:nvPr/>
        </p:nvSpPr>
        <p:spPr>
          <a:xfrm>
            <a:off x="742950" y="14801850"/>
            <a:ext cx="9681210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296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ENTREGA</a:t>
            </a:r>
            <a:endParaRPr lang="en-US" sz="1725" dirty="0"/>
          </a:p>
        </p:txBody>
      </p:sp>
      <p:sp>
        <p:nvSpPr>
          <p:cNvPr id="72" name="Text 66"/>
          <p:cNvSpPr/>
          <p:nvPr/>
        </p:nvSpPr>
        <p:spPr>
          <a:xfrm>
            <a:off x="742950" y="15125700"/>
            <a:ext cx="9065133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381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dia da apresentação, com antecedência, dirija-se ao check-in / Mídia Desk e deposite o arquivo final em JPEG/JPG 1080 x 1920 px. Apague este slide de instruções antes de exportar.</a:t>
            </a:r>
            <a:endParaRPr lang="en-US" sz="1350" dirty="0"/>
          </a:p>
        </p:txBody>
      </p:sp>
      <p:sp>
        <p:nvSpPr>
          <p:cNvPr id="73" name="Shape 67"/>
          <p:cNvSpPr/>
          <p:nvPr/>
        </p:nvSpPr>
        <p:spPr>
          <a:xfrm>
            <a:off x="228600" y="16897350"/>
            <a:ext cx="9829800" cy="123825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4" name="Shape 68"/>
          <p:cNvSpPr/>
          <p:nvPr/>
        </p:nvSpPr>
        <p:spPr>
          <a:xfrm>
            <a:off x="323850" y="16897350"/>
            <a:ext cx="9639300" cy="9525"/>
          </a:xfrm>
          <a:prstGeom prst="rect">
            <a:avLst/>
          </a:prstGeom>
          <a:solidFill>
            <a:srgbClr val="D7E4F0"/>
          </a:solidFill>
          <a:ln/>
        </p:spPr>
      </p:sp>
      <p:sp>
        <p:nvSpPr>
          <p:cNvPr id="75" name="Text 69"/>
          <p:cNvSpPr/>
          <p:nvPr/>
        </p:nvSpPr>
        <p:spPr>
          <a:xfrm>
            <a:off x="428625" y="17011650"/>
            <a:ext cx="3631518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500"/>
              </a:lnSpc>
              <a:buNone/>
            </a:pPr>
            <a:r>
              <a:rPr lang="en-US" sz="1050" b="1" spc="30" kern="0" dirty="0">
                <a:solidFill>
                  <a:srgbClr val="005BC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REALIZAÇÃO, PATROCÍNIO E APOIO INSTITUCIONAL</a:t>
            </a:r>
            <a:endParaRPr lang="en-US" sz="1050" dirty="0"/>
          </a:p>
        </p:txBody>
      </p:sp>
      <p:pic>
        <p:nvPicPr>
          <p:cNvPr id="76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625" y="17364075"/>
            <a:ext cx="534665" cy="381000"/>
          </a:xfrm>
          <a:prstGeom prst="rect">
            <a:avLst/>
          </a:prstGeom>
        </p:spPr>
      </p:pic>
      <p:pic>
        <p:nvPicPr>
          <p:cNvPr id="7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0012" y="17397413"/>
            <a:ext cx="1020068" cy="314325"/>
          </a:xfrm>
          <a:prstGeom prst="rect">
            <a:avLst/>
          </a:prstGeom>
        </p:spPr>
      </p:pic>
      <p:pic>
        <p:nvPicPr>
          <p:cNvPr id="78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96803" y="17387888"/>
            <a:ext cx="496416" cy="333375"/>
          </a:xfrm>
          <a:prstGeom prst="rect">
            <a:avLst/>
          </a:prstGeom>
        </p:spPr>
      </p:pic>
      <p:pic>
        <p:nvPicPr>
          <p:cNvPr id="79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99941" y="17349788"/>
            <a:ext cx="441052" cy="409575"/>
          </a:xfrm>
          <a:prstGeom prst="rect">
            <a:avLst/>
          </a:prstGeom>
        </p:spPr>
      </p:pic>
      <p:pic>
        <p:nvPicPr>
          <p:cNvPr id="80" name="Image 8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47715" y="17435513"/>
            <a:ext cx="1307678" cy="238125"/>
          </a:xfrm>
          <a:prstGeom prst="rect">
            <a:avLst/>
          </a:prstGeom>
        </p:spPr>
      </p:pic>
      <p:pic>
        <p:nvPicPr>
          <p:cNvPr id="81" name="Image 9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2190" y="17378363"/>
            <a:ext cx="651942" cy="352425"/>
          </a:xfrm>
          <a:prstGeom prst="rect">
            <a:avLst/>
          </a:prstGeom>
        </p:spPr>
      </p:pic>
      <p:pic>
        <p:nvPicPr>
          <p:cNvPr id="82" name="Image 10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20854" y="17373600"/>
            <a:ext cx="1343620" cy="361950"/>
          </a:xfrm>
          <a:prstGeom prst="rect">
            <a:avLst/>
          </a:prstGeom>
        </p:spPr>
      </p:pic>
      <p:pic>
        <p:nvPicPr>
          <p:cNvPr id="83" name="Image 11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71197" y="17373600"/>
            <a:ext cx="428699" cy="361950"/>
          </a:xfrm>
          <a:prstGeom prst="rect">
            <a:avLst/>
          </a:prstGeom>
        </p:spPr>
      </p:pic>
      <p:pic>
        <p:nvPicPr>
          <p:cNvPr id="84" name="Image 12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06619" y="17354550"/>
            <a:ext cx="454447" cy="400050"/>
          </a:xfrm>
          <a:prstGeom prst="rect">
            <a:avLst/>
          </a:prstGeom>
        </p:spPr>
      </p:pic>
      <p:pic>
        <p:nvPicPr>
          <p:cNvPr id="85" name="Image 13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67788" y="17397413"/>
            <a:ext cx="890588" cy="314325"/>
          </a:xfrm>
          <a:prstGeom prst="rect">
            <a:avLst/>
          </a:prstGeom>
        </p:spPr>
      </p:pic>
      <p:sp>
        <p:nvSpPr>
          <p:cNvPr id="86" name="Text 70"/>
          <p:cNvSpPr/>
          <p:nvPr/>
        </p:nvSpPr>
        <p:spPr>
          <a:xfrm>
            <a:off x="6940600" y="17907000"/>
            <a:ext cx="3209553" cy="171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D68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CBEB 2026 | Fortaleza/CE | TV vertical 1080 x 1920 px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2026-09-14T15:53:57Z</dcterms:created>
  <dcterms:modified xsi:type="dcterms:W3CDTF">2026-09-14T15:53:57Z</dcterms:modified>
</cp:coreProperties>
</file>