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10287000" cx="18288000"/>
  <p:notesSz cx="10287000" cy="1828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jG0OvxJ4w3ibUwOM165AK7zbg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Exemplo preenchido. Abertura: título, autoria, problema, objetivo e a contribuição em uma frase. Cerca de 1 minuto.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Exemplo preenchido. Método em três passos e o resultado principal. Cerca de 3 minutos.</a:t>
            </a:r>
            <a:endParaRPr/>
          </a:p>
        </p:txBody>
      </p:sp>
      <p:sp>
        <p:nvSpPr>
          <p:cNvPr id="62" name="Google Shape;6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Exemplo preenchido. Feche com conclusão, relevância e próximo passo. Cerca de 1 minuto.</a:t>
            </a:r>
            <a:endParaRPr/>
          </a:p>
        </p:txBody>
      </p:sp>
      <p:sp>
        <p:nvSpPr>
          <p:cNvPr id="119" name="Google Shape;11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de trabalho 1: substitua título, autoria e os três blocos.</a:t>
            </a:r>
            <a:endParaRPr/>
          </a:p>
        </p:txBody>
      </p:sp>
      <p:sp>
        <p:nvSpPr>
          <p:cNvPr id="159" name="Google Shape;15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de trabalho 2: método em três passos, figura principal e resultado-chave.</a:t>
            </a:r>
            <a:endParaRPr/>
          </a:p>
        </p:txBody>
      </p:sp>
      <p:sp>
        <p:nvSpPr>
          <p:cNvPr id="207" name="Google Shape;20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de trabalho 3: conclusão, relevância e próximo passo.</a:t>
            </a:r>
            <a:endParaRPr/>
          </a:p>
        </p:txBody>
      </p:sp>
      <p:sp>
        <p:nvSpPr>
          <p:cNvPr id="265" name="Google Shape;26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de instruções: apague antes de apresentar.</a:t>
            </a:r>
            <a:endParaRPr/>
          </a:p>
        </p:txBody>
      </p:sp>
      <p:sp>
        <p:nvSpPr>
          <p:cNvPr id="305" name="Google Shape;30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3" Type="http://schemas.openxmlformats.org/officeDocument/2006/relationships/image" Target="../media/image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image" Target="../media/image7.png"/><Relationship Id="rId16" Type="http://schemas.openxmlformats.org/officeDocument/2006/relationships/image" Target="../media/image4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3" Type="http://schemas.openxmlformats.org/officeDocument/2006/relationships/image" Target="../media/image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image" Target="../media/image7.png"/><Relationship Id="rId16" Type="http://schemas.openxmlformats.org/officeDocument/2006/relationships/image" Target="../media/image4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9.png"/><Relationship Id="rId15" Type="http://schemas.openxmlformats.org/officeDocument/2006/relationships/image" Target="../media/image4.png"/><Relationship Id="rId1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3" Type="http://schemas.openxmlformats.org/officeDocument/2006/relationships/image" Target="../media/image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6.png"/><Relationship Id="rId4" Type="http://schemas.openxmlformats.org/officeDocument/2006/relationships/image" Target="../media/image3.png"/><Relationship Id="rId9" Type="http://schemas.openxmlformats.org/officeDocument/2006/relationships/image" Target="../media/image2.png"/><Relationship Id="rId15" Type="http://schemas.openxmlformats.org/officeDocument/2006/relationships/image" Target="../media/image1.png"/><Relationship Id="rId14" Type="http://schemas.openxmlformats.org/officeDocument/2006/relationships/image" Target="../media/image7.png"/><Relationship Id="rId16" Type="http://schemas.openxmlformats.org/officeDocument/2006/relationships/image" Target="../media/image4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9.png"/><Relationship Id="rId15" Type="http://schemas.openxmlformats.org/officeDocument/2006/relationships/image" Target="../media/image4.png"/><Relationship Id="rId1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9.png"/><Relationship Id="rId15" Type="http://schemas.openxmlformats.org/officeDocument/2006/relationships/image" Target="../media/image4.png"/><Relationship Id="rId1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8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9.png"/><Relationship Id="rId15" Type="http://schemas.openxmlformats.org/officeDocument/2006/relationships/image" Target="../media/image4.png"/><Relationship Id="rId14" Type="http://schemas.openxmlformats.org/officeDocument/2006/relationships/image" Target="../media/image1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" name="Google Shape;1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533400"/>
            <a:ext cx="2092003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3006403" y="557213"/>
            <a:ext cx="9525" cy="8477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" name="Google Shape;1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44528" y="581025"/>
            <a:ext cx="13716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"/>
          <p:cNvSpPr/>
          <p:nvPr/>
        </p:nvSpPr>
        <p:spPr>
          <a:xfrm>
            <a:off x="4787578" y="628650"/>
            <a:ext cx="9525" cy="7048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" name="Google Shape;2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39878" y="323850"/>
            <a:ext cx="2333625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"/>
          <p:cNvSpPr/>
          <p:nvPr/>
        </p:nvSpPr>
        <p:spPr>
          <a:xfrm>
            <a:off x="12301158" y="685800"/>
            <a:ext cx="530104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275"/>
              <a:buFont typeface="Arial"/>
              <a:buNone/>
            </a:pPr>
            <a:r>
              <a:rPr b="1" i="0" lang="en-US" sz="127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XXX CONGRESSO BRASILEIRO DE ENGENHARIA BIOMÉDICA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2301158" y="895350"/>
            <a:ext cx="5301042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1162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Construindo pontes entre a academia e o mercado</a:t>
            </a:r>
            <a:endParaRPr b="0" i="0" sz="14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14516100" y="121920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15133290" y="121920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15750555" y="121920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16367745" y="121920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1"/>
          <p:cNvSpPr/>
          <p:nvPr/>
        </p:nvSpPr>
        <p:spPr>
          <a:xfrm>
            <a:off x="16985010" y="121920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1"/>
          <p:cNvSpPr/>
          <p:nvPr/>
        </p:nvSpPr>
        <p:spPr>
          <a:xfrm>
            <a:off x="685800" y="1752600"/>
            <a:ext cx="1648206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659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675"/>
              <a:buFont typeface="Arial"/>
              <a:buNone/>
            </a:pPr>
            <a:r>
              <a:rPr b="1" i="0" lang="en-US" sz="66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Rede neural compacta para triagem de fibrilação atrial</a:t>
            </a:r>
            <a:endParaRPr b="0" i="0" sz="66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685800" y="3714750"/>
            <a:ext cx="1860804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099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925"/>
              <a:buFont typeface="Arial"/>
              <a:buNone/>
            </a:pPr>
            <a:r>
              <a:rPr b="0" i="0" lang="en-US" sz="29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Ana Beatriz Cordeiro • Marcos V. Teixeira • Helena Sampaio Lima</a:t>
            </a:r>
            <a:endParaRPr b="0" i="0" sz="29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>
            <a:off x="685800" y="4152900"/>
            <a:ext cx="1860804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2325"/>
              <a:buFont typeface="Arial"/>
              <a:buNone/>
            </a:pPr>
            <a:r>
              <a:rPr b="1" i="0" lang="en-US" sz="23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Laboratório de Instrumentação Biomédica • PPGEE, Universidade Federal do Ceará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>
            <a:off x="685800" y="4667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/>
          <p:nvPr/>
        </p:nvSpPr>
        <p:spPr>
          <a:xfrm>
            <a:off x="1302990" y="4667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1"/>
          <p:cNvSpPr/>
          <p:nvPr/>
        </p:nvSpPr>
        <p:spPr>
          <a:xfrm>
            <a:off x="1920255" y="4667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1"/>
          <p:cNvSpPr/>
          <p:nvPr/>
        </p:nvSpPr>
        <p:spPr>
          <a:xfrm>
            <a:off x="2537445" y="4667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"/>
          <p:cNvSpPr/>
          <p:nvPr/>
        </p:nvSpPr>
        <p:spPr>
          <a:xfrm>
            <a:off x="3154710" y="4667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"/>
          <p:cNvSpPr/>
          <p:nvPr/>
        </p:nvSpPr>
        <p:spPr>
          <a:xfrm>
            <a:off x="685800" y="4972050"/>
            <a:ext cx="9725025" cy="2857500"/>
          </a:xfrm>
          <a:prstGeom prst="roundRect">
            <a:avLst>
              <a:gd fmla="val 8000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"/>
          <p:cNvSpPr/>
          <p:nvPr/>
        </p:nvSpPr>
        <p:spPr>
          <a:xfrm>
            <a:off x="990600" y="5210175"/>
            <a:ext cx="10026968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Problema / contexto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990600" y="5800725"/>
            <a:ext cx="938888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046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A fibrilação atrial é assintomática em boa parte dos casos e escapa da triagem na atenção primária. Dispositivos portáteis geram registros que dependem de leitura especializada.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0925175" y="4972050"/>
            <a:ext cx="6677025" cy="2857500"/>
          </a:xfrm>
          <a:prstGeom prst="roundRect">
            <a:avLst>
              <a:gd fmla="val 8000" name="adj"/>
            </a:avLst>
          </a:prstGeom>
          <a:solidFill>
            <a:srgbClr val="FFFCF0"/>
          </a:solidFill>
          <a:ln cap="flat" cmpd="sng" w="9525">
            <a:solidFill>
              <a:srgbClr val="FFE7A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"/>
          <p:cNvSpPr/>
          <p:nvPr/>
        </p:nvSpPr>
        <p:spPr>
          <a:xfrm>
            <a:off x="11229975" y="5210175"/>
            <a:ext cx="6674168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11229975" y="5800725"/>
            <a:ext cx="6249448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046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Validar um classificador embarcável, com menos de 100 mil parâmetros, para sinalizar fibrilação atrial em janelas de 10 s.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685800" y="7962900"/>
            <a:ext cx="16916400" cy="847725"/>
          </a:xfrm>
          <a:prstGeom prst="roundRect">
            <a:avLst>
              <a:gd fmla="val 26966" name="adj"/>
            </a:avLst>
          </a:prstGeom>
          <a:solidFill>
            <a:srgbClr val="F3F9F9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>
            <a:off x="990600" y="8186738"/>
            <a:ext cx="17626347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Contribuição em uma frase: </a:t>
            </a:r>
            <a:r>
              <a:rPr b="0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triagem de fibrilação atrial em microcontrolador de baixo custo, sem conectividade.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48" name="Google Shape;4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49" name="Google Shape;4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0" name="Google Shape;50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1" name="Google Shape;51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2" name="Google Shape;52;p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3" name="Google Shape;53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4" name="Google Shape;54;p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5" name="Google Shape;55;p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6" name="Google Shape;56;p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7" name="Google Shape;57;p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"/>
          <p:cNvSpPr/>
          <p:nvPr/>
        </p:nvSpPr>
        <p:spPr>
          <a:xfrm>
            <a:off x="17388557" y="9963150"/>
            <a:ext cx="289843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1/3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4" name="Google Shape;6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42925"/>
            <a:ext cx="1557858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"/>
          <p:cNvSpPr/>
          <p:nvPr/>
        </p:nvSpPr>
        <p:spPr>
          <a:xfrm>
            <a:off x="2453208" y="561975"/>
            <a:ext cx="9525" cy="6286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6" name="Google Shape;6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2283" y="533400"/>
            <a:ext cx="1175593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2"/>
          <p:cNvSpPr/>
          <p:nvPr/>
        </p:nvSpPr>
        <p:spPr>
          <a:xfrm>
            <a:off x="4000277" y="590550"/>
            <a:ext cx="9525" cy="57150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8" name="Google Shape;6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4027" y="366713"/>
            <a:ext cx="1809750" cy="10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"/>
          <p:cNvSpPr/>
          <p:nvPr/>
        </p:nvSpPr>
        <p:spPr>
          <a:xfrm>
            <a:off x="14785777" y="742950"/>
            <a:ext cx="3098066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CBEB 2026 • FORTALEZA/CE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685800" y="1447800"/>
            <a:ext cx="18608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87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375"/>
              <a:buFont typeface="Arial"/>
              <a:buNone/>
            </a:pPr>
            <a:r>
              <a:rPr b="1" i="0" lang="en-US" sz="63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Método e resultados principais</a:t>
            </a:r>
            <a:endParaRPr b="0" i="0" sz="63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685800" y="2381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1302990" y="2381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1920255" y="2381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2537445" y="2381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3154710" y="2381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2"/>
          <p:cNvSpPr/>
          <p:nvPr/>
        </p:nvSpPr>
        <p:spPr>
          <a:xfrm>
            <a:off x="685800" y="2686050"/>
            <a:ext cx="6848475" cy="5486400"/>
          </a:xfrm>
          <a:prstGeom prst="roundRect">
            <a:avLst>
              <a:gd fmla="val 4167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2"/>
          <p:cNvSpPr/>
          <p:nvPr/>
        </p:nvSpPr>
        <p:spPr>
          <a:xfrm>
            <a:off x="990600" y="2924175"/>
            <a:ext cx="6862763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Abordagem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"/>
          <p:cNvSpPr/>
          <p:nvPr/>
        </p:nvSpPr>
        <p:spPr>
          <a:xfrm>
            <a:off x="990600" y="3609975"/>
            <a:ext cx="533400" cy="533400"/>
          </a:xfrm>
          <a:prstGeom prst="ellipse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952500" y="3609975"/>
            <a:ext cx="60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1695450" y="3609975"/>
            <a:ext cx="6087428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Aquisição / dados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1695450" y="3990975"/>
            <a:ext cx="570004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1.204 registros de 10 s, três coortes públicas e uma coleta local.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990600" y="4924425"/>
            <a:ext cx="533400" cy="533400"/>
          </a:xfrm>
          <a:prstGeom prst="ellipse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"/>
          <p:cNvSpPr/>
          <p:nvPr/>
        </p:nvSpPr>
        <p:spPr>
          <a:xfrm>
            <a:off x="952500" y="4924425"/>
            <a:ext cx="60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2"/>
          <p:cNvSpPr/>
          <p:nvPr/>
        </p:nvSpPr>
        <p:spPr>
          <a:xfrm>
            <a:off x="1695450" y="4924425"/>
            <a:ext cx="6087428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Processamento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1695450" y="5305425"/>
            <a:ext cx="5700046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Filtragem 0,5–40 Hz e rede convolucional 1D com 84 mil parâmetros, quantizada em 8 bits.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990600" y="6600825"/>
            <a:ext cx="533400" cy="533400"/>
          </a:xfrm>
          <a:prstGeom prst="ellipse">
            <a:avLst/>
          </a:prstGeom>
          <a:solidFill>
            <a:srgbClr val="FF6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"/>
          <p:cNvSpPr/>
          <p:nvPr/>
        </p:nvSpPr>
        <p:spPr>
          <a:xfrm>
            <a:off x="952500" y="6600825"/>
            <a:ext cx="60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2"/>
          <p:cNvSpPr/>
          <p:nvPr/>
        </p:nvSpPr>
        <p:spPr>
          <a:xfrm>
            <a:off x="1695450" y="6600825"/>
            <a:ext cx="6087428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Validação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2"/>
          <p:cNvSpPr/>
          <p:nvPr/>
        </p:nvSpPr>
        <p:spPr>
          <a:xfrm>
            <a:off x="1695450" y="6981825"/>
            <a:ext cx="5700046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Validação cruzada por paciente, comparação com SVM de referência e latência medida em Cortex-M4.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"/>
          <p:cNvSpPr/>
          <p:nvPr/>
        </p:nvSpPr>
        <p:spPr>
          <a:xfrm>
            <a:off x="8048625" y="2686050"/>
            <a:ext cx="9553575" cy="2876550"/>
          </a:xfrm>
          <a:prstGeom prst="roundRect">
            <a:avLst>
              <a:gd fmla="val 7947" name="adj"/>
            </a:avLst>
          </a:prstGeom>
          <a:solidFill>
            <a:srgbClr val="FFF9F4"/>
          </a:solidFill>
          <a:ln cap="flat" cmpd="sng" w="9525">
            <a:solidFill>
              <a:srgbClr val="FFDCC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8353425" y="2886075"/>
            <a:ext cx="9838373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6296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Figura ou tabela principal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92" name="Google Shape;9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53425" y="3438525"/>
            <a:ext cx="885825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/>
          <p:nvPr/>
        </p:nvSpPr>
        <p:spPr>
          <a:xfrm>
            <a:off x="8048625" y="5695950"/>
            <a:ext cx="9553575" cy="2238375"/>
          </a:xfrm>
          <a:prstGeom prst="roundRect">
            <a:avLst>
              <a:gd fmla="val 10213" name="adj"/>
            </a:avLst>
          </a:prstGeom>
          <a:solidFill>
            <a:srgbClr val="F3F9F9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8353425" y="6010275"/>
            <a:ext cx="60245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8990"/>
              </a:lnSpc>
              <a:spcBef>
                <a:spcPts val="0"/>
              </a:spcBef>
              <a:spcAft>
                <a:spcPts val="0"/>
              </a:spcAft>
              <a:buClr>
                <a:srgbClr val="399496"/>
              </a:buClr>
              <a:buSzPts val="3225"/>
              <a:buFont typeface="Arial"/>
              <a:buNone/>
            </a:pPr>
            <a:r>
              <a:rPr b="1" i="0" lang="en-US" sz="3225" u="none" cap="none" strike="noStrike">
                <a:solidFill>
                  <a:srgbClr val="399496"/>
                </a:solidFill>
                <a:latin typeface="Arial"/>
                <a:ea typeface="Arial"/>
                <a:cs typeface="Arial"/>
                <a:sym typeface="Arial"/>
              </a:rPr>
              <a:t>Resultado-chave</a:t>
            </a:r>
            <a:endParaRPr b="0" i="0" sz="32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8353425" y="6534150"/>
            <a:ext cx="5641181" cy="11239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Ganho de 8 pontos de sensibilidade sobre o baseline, com modelo 12 vezes menor e inferência em 38 ms.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14572506" y="6167438"/>
            <a:ext cx="2211214" cy="590550"/>
          </a:xfrm>
          <a:prstGeom prst="roundRect">
            <a:avLst>
              <a:gd fmla="val 41935" name="adj"/>
            </a:avLst>
          </a:prstGeom>
          <a:solidFill>
            <a:srgbClr val="EDF4FC"/>
          </a:solidFill>
          <a:ln cap="flat" cmpd="sng" w="9525">
            <a:solidFill>
              <a:srgbClr val="C4D9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14753481" y="6234113"/>
            <a:ext cx="997074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4118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93%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15769605" y="6400800"/>
            <a:ext cx="90934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81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acurácia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14754820" y="6872288"/>
            <a:ext cx="1846659" cy="590550"/>
          </a:xfrm>
          <a:prstGeom prst="roundRect">
            <a:avLst>
              <a:gd fmla="val 41935" name="adj"/>
            </a:avLst>
          </a:prstGeom>
          <a:solidFill>
            <a:srgbClr val="F0F8F8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14935795" y="6938963"/>
            <a:ext cx="1000348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4118"/>
              </a:lnSpc>
              <a:spcBef>
                <a:spcPts val="0"/>
              </a:spcBef>
              <a:spcAft>
                <a:spcPts val="0"/>
              </a:spcAft>
              <a:buClr>
                <a:srgbClr val="399496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399496"/>
                </a:solidFill>
                <a:latin typeface="Arial"/>
                <a:ea typeface="Arial"/>
                <a:cs typeface="Arial"/>
                <a:sym typeface="Arial"/>
              </a:rPr>
              <a:t>0,96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5955194" y="7105650"/>
            <a:ext cx="541511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81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AUC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5" name="Google Shape;10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6" name="Google Shape;106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7" name="Google Shape;107;p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8" name="Google Shape;108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9" name="Google Shape;109;p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0" name="Google Shape;110;p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1" name="Google Shape;111;p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2" name="Google Shape;112;p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3" name="Google Shape;113;p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14" name="Google Shape;114;p2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"/>
          <p:cNvSpPr/>
          <p:nvPr/>
        </p:nvSpPr>
        <p:spPr>
          <a:xfrm>
            <a:off x="17365935" y="9963150"/>
            <a:ext cx="31246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2/3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21" name="Google Shape;1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42925"/>
            <a:ext cx="1557858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/>
          <p:nvPr/>
        </p:nvSpPr>
        <p:spPr>
          <a:xfrm>
            <a:off x="2453208" y="561975"/>
            <a:ext cx="9525" cy="6286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3" name="Google Shape;12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2283" y="533400"/>
            <a:ext cx="1175593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"/>
          <p:cNvSpPr/>
          <p:nvPr/>
        </p:nvSpPr>
        <p:spPr>
          <a:xfrm>
            <a:off x="4000277" y="590550"/>
            <a:ext cx="9525" cy="57150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5" name="Google Shape;125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4027" y="366713"/>
            <a:ext cx="1809750" cy="10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/>
          <p:nvPr/>
        </p:nvSpPr>
        <p:spPr>
          <a:xfrm>
            <a:off x="14785777" y="742950"/>
            <a:ext cx="3098066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CBEB 2026 • FORTALEZA/CE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685800" y="1447800"/>
            <a:ext cx="18608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87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375"/>
              <a:buFont typeface="Arial"/>
              <a:buNone/>
            </a:pPr>
            <a:r>
              <a:rPr b="1" i="0" lang="en-US" sz="63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Conclusões e impacto</a:t>
            </a:r>
            <a:endParaRPr b="0" i="0" sz="63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685800" y="2381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"/>
          <p:cNvSpPr/>
          <p:nvPr/>
        </p:nvSpPr>
        <p:spPr>
          <a:xfrm>
            <a:off x="1302990" y="2381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"/>
          <p:cNvSpPr/>
          <p:nvPr/>
        </p:nvSpPr>
        <p:spPr>
          <a:xfrm>
            <a:off x="1920255" y="2381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"/>
          <p:cNvSpPr/>
          <p:nvPr/>
        </p:nvSpPr>
        <p:spPr>
          <a:xfrm>
            <a:off x="2537445" y="2381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3154710" y="2381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685800" y="2724150"/>
            <a:ext cx="5384750" cy="3543300"/>
          </a:xfrm>
          <a:prstGeom prst="roundRect">
            <a:avLst>
              <a:gd fmla="val 6452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"/>
          <p:cNvSpPr/>
          <p:nvPr/>
        </p:nvSpPr>
        <p:spPr>
          <a:xfrm>
            <a:off x="990600" y="2962275"/>
            <a:ext cx="525266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Conclusão principal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/>
          <p:nvPr/>
        </p:nvSpPr>
        <p:spPr>
          <a:xfrm>
            <a:off x="990600" y="3571875"/>
            <a:ext cx="4918405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317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O classificador compacto atinge desempenho equivalente ao de modelos de referência e responde ao objetivo com 84 mil parâmetros.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6451550" y="2724150"/>
            <a:ext cx="5384825" cy="3543300"/>
          </a:xfrm>
          <a:prstGeom prst="roundRect">
            <a:avLst>
              <a:gd fmla="val 6452" name="adj"/>
            </a:avLst>
          </a:prstGeom>
          <a:solidFill>
            <a:srgbClr val="FFFCF0"/>
          </a:solidFill>
          <a:ln cap="flat" cmpd="sng" w="9525">
            <a:solidFill>
              <a:srgbClr val="FFE7A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6756350" y="2962275"/>
            <a:ext cx="5252747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Por que isso importa?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6756350" y="3571875"/>
            <a:ext cx="4918482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317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Viabiliza rastreamento de fibrilação atrial em unidades básicas de saúde, sem depender de nuvem, conectividade ou laudo remoto.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12217375" y="2724150"/>
            <a:ext cx="5384750" cy="3543300"/>
          </a:xfrm>
          <a:prstGeom prst="roundRect">
            <a:avLst>
              <a:gd fmla="val 6452" name="adj"/>
            </a:avLst>
          </a:prstGeom>
          <a:solidFill>
            <a:srgbClr val="F3F9F9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3"/>
          <p:cNvSpPr/>
          <p:nvPr/>
        </p:nvSpPr>
        <p:spPr>
          <a:xfrm>
            <a:off x="12522175" y="2962275"/>
            <a:ext cx="525266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9496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399496"/>
                </a:solidFill>
                <a:latin typeface="Arial"/>
                <a:ea typeface="Arial"/>
                <a:cs typeface="Arial"/>
                <a:sym typeface="Arial"/>
              </a:rPr>
              <a:t>Próximo passo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12522175" y="3571875"/>
            <a:ext cx="4918405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317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Estudo prospectivo em duas unidades de atenção primária e submissão do protótipo à avaliação regulatória.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3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3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5" name="Google Shape;145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6" name="Google Shape;146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7" name="Google Shape;147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8" name="Google Shape;148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49" name="Google Shape;149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0" name="Google Shape;150;p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1" name="Google Shape;151;p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2" name="Google Shape;152;p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3" name="Google Shape;153;p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54" name="Google Shape;154;p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"/>
          <p:cNvSpPr/>
          <p:nvPr/>
        </p:nvSpPr>
        <p:spPr>
          <a:xfrm>
            <a:off x="17362140" y="9963150"/>
            <a:ext cx="31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3/3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1" name="Google Shape;16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2" name="Google Shape;16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533400"/>
            <a:ext cx="2092003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/>
          <p:nvPr/>
        </p:nvSpPr>
        <p:spPr>
          <a:xfrm>
            <a:off x="3006403" y="557213"/>
            <a:ext cx="9525" cy="8477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4" name="Google Shape;16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44528" y="581025"/>
            <a:ext cx="13716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"/>
          <p:cNvSpPr/>
          <p:nvPr/>
        </p:nvSpPr>
        <p:spPr>
          <a:xfrm>
            <a:off x="4787578" y="628650"/>
            <a:ext cx="9525" cy="7048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6" name="Google Shape;16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39878" y="323850"/>
            <a:ext cx="2333625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"/>
          <p:cNvSpPr/>
          <p:nvPr/>
        </p:nvSpPr>
        <p:spPr>
          <a:xfrm>
            <a:off x="12301158" y="685800"/>
            <a:ext cx="530104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12821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275"/>
              <a:buFont typeface="Arial"/>
              <a:buNone/>
            </a:pPr>
            <a:r>
              <a:rPr b="1" i="0" lang="en-US" sz="127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XXX CONGRESSO BRASILEIRO DE ENGENHARIA BIOMÉDICA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4"/>
          <p:cNvSpPr/>
          <p:nvPr/>
        </p:nvSpPr>
        <p:spPr>
          <a:xfrm>
            <a:off x="12301158" y="895350"/>
            <a:ext cx="5301042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1162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425"/>
              <a:buFont typeface="Arial"/>
              <a:buNone/>
            </a:pPr>
            <a:r>
              <a:rPr b="0" i="0" lang="en-US" sz="14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Construindo pontes entre a academia e o mercado</a:t>
            </a:r>
            <a:endParaRPr b="0" i="0" sz="14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4"/>
          <p:cNvSpPr/>
          <p:nvPr/>
        </p:nvSpPr>
        <p:spPr>
          <a:xfrm>
            <a:off x="14516100" y="121920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4"/>
          <p:cNvSpPr/>
          <p:nvPr/>
        </p:nvSpPr>
        <p:spPr>
          <a:xfrm>
            <a:off x="15133290" y="121920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4"/>
          <p:cNvSpPr/>
          <p:nvPr/>
        </p:nvSpPr>
        <p:spPr>
          <a:xfrm>
            <a:off x="15750555" y="121920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4"/>
          <p:cNvSpPr/>
          <p:nvPr/>
        </p:nvSpPr>
        <p:spPr>
          <a:xfrm>
            <a:off x="16367745" y="121920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4"/>
          <p:cNvSpPr/>
          <p:nvPr/>
        </p:nvSpPr>
        <p:spPr>
          <a:xfrm>
            <a:off x="16985010" y="121920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4"/>
          <p:cNvSpPr/>
          <p:nvPr/>
        </p:nvSpPr>
        <p:spPr>
          <a:xfrm>
            <a:off x="685800" y="1752600"/>
            <a:ext cx="1648206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659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675"/>
              <a:buFont typeface="Arial"/>
              <a:buNone/>
            </a:pPr>
            <a:r>
              <a:rPr b="1" i="0" lang="en-US" sz="66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Título do trabalho em até duas linhas, com leitura rápida</a:t>
            </a:r>
            <a:endParaRPr b="0" i="0" sz="66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685800" y="3714750"/>
            <a:ext cx="1860804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099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925"/>
              <a:buFont typeface="Arial"/>
              <a:buNone/>
            </a:pPr>
            <a:r>
              <a:rPr b="0" i="0" lang="en-US" sz="29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Nome do(a) autor(a) apresentador(a) • Coautor(a) 2 • Coautor(a) 3</a:t>
            </a:r>
            <a:endParaRPr b="0" i="0" sz="29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685800" y="4152900"/>
            <a:ext cx="1860804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2325"/>
              <a:buFont typeface="Arial"/>
              <a:buNone/>
            </a:pPr>
            <a:r>
              <a:rPr b="1" i="0" lang="en-US" sz="23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Instituição / Programa / Laboratório / Empresa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4"/>
          <p:cNvSpPr/>
          <p:nvPr/>
        </p:nvSpPr>
        <p:spPr>
          <a:xfrm>
            <a:off x="685800" y="4667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4"/>
          <p:cNvSpPr/>
          <p:nvPr/>
        </p:nvSpPr>
        <p:spPr>
          <a:xfrm>
            <a:off x="1302990" y="4667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4"/>
          <p:cNvSpPr/>
          <p:nvPr/>
        </p:nvSpPr>
        <p:spPr>
          <a:xfrm>
            <a:off x="1920255" y="4667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4"/>
          <p:cNvSpPr/>
          <p:nvPr/>
        </p:nvSpPr>
        <p:spPr>
          <a:xfrm>
            <a:off x="2537445" y="4667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4"/>
          <p:cNvSpPr/>
          <p:nvPr/>
        </p:nvSpPr>
        <p:spPr>
          <a:xfrm>
            <a:off x="3154710" y="4667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"/>
          <p:cNvSpPr/>
          <p:nvPr/>
        </p:nvSpPr>
        <p:spPr>
          <a:xfrm>
            <a:off x="685800" y="4972050"/>
            <a:ext cx="9725025" cy="2409825"/>
          </a:xfrm>
          <a:prstGeom prst="roundRect">
            <a:avLst>
              <a:gd fmla="val 9486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4"/>
          <p:cNvSpPr/>
          <p:nvPr/>
        </p:nvSpPr>
        <p:spPr>
          <a:xfrm>
            <a:off x="990600" y="5210175"/>
            <a:ext cx="10026968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Problema / contexto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"/>
          <p:cNvSpPr/>
          <p:nvPr/>
        </p:nvSpPr>
        <p:spPr>
          <a:xfrm>
            <a:off x="990600" y="5800725"/>
            <a:ext cx="9388888" cy="13811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046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Explique em 2 ou 3 frases o problema biomédico ou tecnológico. Dê somente o contexto necessário para o público entender por que o trabalho importa.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10925175" y="4972050"/>
            <a:ext cx="6677025" cy="2409825"/>
          </a:xfrm>
          <a:prstGeom prst="roundRect">
            <a:avLst>
              <a:gd fmla="val 9486" name="adj"/>
            </a:avLst>
          </a:prstGeom>
          <a:solidFill>
            <a:srgbClr val="FFFCF0"/>
          </a:solidFill>
          <a:ln cap="flat" cmpd="sng" w="9525">
            <a:solidFill>
              <a:srgbClr val="FFE7A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4"/>
          <p:cNvSpPr/>
          <p:nvPr/>
        </p:nvSpPr>
        <p:spPr>
          <a:xfrm>
            <a:off x="11229975" y="5210175"/>
            <a:ext cx="6674168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"/>
          <p:cNvSpPr/>
          <p:nvPr/>
        </p:nvSpPr>
        <p:spPr>
          <a:xfrm>
            <a:off x="11229975" y="5800725"/>
            <a:ext cx="6249448" cy="13811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8046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Declare o objetivo principal em uma frase direta, mensurável e alinhada ao resultado que será mostrado.</a:t>
            </a:r>
            <a:endParaRPr b="0" i="0" sz="2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"/>
          <p:cNvSpPr/>
          <p:nvPr/>
        </p:nvSpPr>
        <p:spPr>
          <a:xfrm>
            <a:off x="685800" y="7515225"/>
            <a:ext cx="16916400" cy="1162050"/>
          </a:xfrm>
          <a:prstGeom prst="roundRect">
            <a:avLst>
              <a:gd fmla="val 19672" name="adj"/>
            </a:avLst>
          </a:prstGeom>
          <a:solidFill>
            <a:srgbClr val="F3F9F9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"/>
          <p:cNvSpPr/>
          <p:nvPr/>
        </p:nvSpPr>
        <p:spPr>
          <a:xfrm>
            <a:off x="990600" y="7696200"/>
            <a:ext cx="16796004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Contribuição em uma frase: </a:t>
            </a:r>
            <a:r>
              <a:rPr b="0" i="0" lang="en-US" sz="26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resuma aqui o que seu trabalho acrescenta à ciência, à tecnologia ou à prática em saúde.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4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4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93" name="Google Shape;193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4" name="Google Shape;194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5" name="Google Shape;195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6" name="Google Shape;196;p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7" name="Google Shape;197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8" name="Google Shape;198;p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99" name="Google Shape;199;p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0" name="Google Shape;200;p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1" name="Google Shape;201;p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2" name="Google Shape;202;p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4"/>
          <p:cNvSpPr/>
          <p:nvPr/>
        </p:nvSpPr>
        <p:spPr>
          <a:xfrm>
            <a:off x="17388557" y="9963150"/>
            <a:ext cx="289843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1/3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42925"/>
            <a:ext cx="1557858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5"/>
          <p:cNvSpPr/>
          <p:nvPr/>
        </p:nvSpPr>
        <p:spPr>
          <a:xfrm>
            <a:off x="2453208" y="561975"/>
            <a:ext cx="9525" cy="6286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1" name="Google Shape;21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2283" y="533400"/>
            <a:ext cx="1175593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5"/>
          <p:cNvSpPr/>
          <p:nvPr/>
        </p:nvSpPr>
        <p:spPr>
          <a:xfrm>
            <a:off x="4000277" y="590550"/>
            <a:ext cx="9525" cy="57150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3" name="Google Shape;21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4027" y="366713"/>
            <a:ext cx="1809750" cy="10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5"/>
          <p:cNvSpPr/>
          <p:nvPr/>
        </p:nvSpPr>
        <p:spPr>
          <a:xfrm>
            <a:off x="14785777" y="742950"/>
            <a:ext cx="3098066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CBEB 2026 • FORTALEZA/CE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/>
          <p:cNvSpPr/>
          <p:nvPr/>
        </p:nvSpPr>
        <p:spPr>
          <a:xfrm>
            <a:off x="685800" y="1447800"/>
            <a:ext cx="18608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87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375"/>
              <a:buFont typeface="Arial"/>
              <a:buNone/>
            </a:pPr>
            <a:r>
              <a:rPr b="1" i="0" lang="en-US" sz="63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Método e resultados principais</a:t>
            </a:r>
            <a:endParaRPr b="0" i="0" sz="63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/>
          <p:cNvSpPr/>
          <p:nvPr/>
        </p:nvSpPr>
        <p:spPr>
          <a:xfrm>
            <a:off x="685800" y="2381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5"/>
          <p:cNvSpPr/>
          <p:nvPr/>
        </p:nvSpPr>
        <p:spPr>
          <a:xfrm>
            <a:off x="1302990" y="2381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5"/>
          <p:cNvSpPr/>
          <p:nvPr/>
        </p:nvSpPr>
        <p:spPr>
          <a:xfrm>
            <a:off x="1920255" y="2381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5"/>
          <p:cNvSpPr/>
          <p:nvPr/>
        </p:nvSpPr>
        <p:spPr>
          <a:xfrm>
            <a:off x="2537445" y="2381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5"/>
          <p:cNvSpPr/>
          <p:nvPr/>
        </p:nvSpPr>
        <p:spPr>
          <a:xfrm>
            <a:off x="3154710" y="2381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5"/>
          <p:cNvSpPr/>
          <p:nvPr/>
        </p:nvSpPr>
        <p:spPr>
          <a:xfrm>
            <a:off x="685800" y="2686050"/>
            <a:ext cx="6848475" cy="5486400"/>
          </a:xfrm>
          <a:prstGeom prst="roundRect">
            <a:avLst>
              <a:gd fmla="val 4167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5"/>
          <p:cNvSpPr/>
          <p:nvPr/>
        </p:nvSpPr>
        <p:spPr>
          <a:xfrm>
            <a:off x="990600" y="2924175"/>
            <a:ext cx="6862763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Abordagem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/>
          <p:nvPr/>
        </p:nvSpPr>
        <p:spPr>
          <a:xfrm>
            <a:off x="990600" y="3609975"/>
            <a:ext cx="533400" cy="533400"/>
          </a:xfrm>
          <a:prstGeom prst="ellipse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5"/>
          <p:cNvSpPr/>
          <p:nvPr/>
        </p:nvSpPr>
        <p:spPr>
          <a:xfrm>
            <a:off x="952500" y="3609975"/>
            <a:ext cx="60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5"/>
          <p:cNvSpPr/>
          <p:nvPr/>
        </p:nvSpPr>
        <p:spPr>
          <a:xfrm>
            <a:off x="1695450" y="3609975"/>
            <a:ext cx="6087428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Aquisição / dados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5"/>
          <p:cNvSpPr/>
          <p:nvPr/>
        </p:nvSpPr>
        <p:spPr>
          <a:xfrm>
            <a:off x="1695450" y="3990975"/>
            <a:ext cx="570004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Fonte, população/amostra, sensores, imagens ou base utilizada.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5"/>
          <p:cNvSpPr/>
          <p:nvPr/>
        </p:nvSpPr>
        <p:spPr>
          <a:xfrm>
            <a:off x="990600" y="4924425"/>
            <a:ext cx="533400" cy="533400"/>
          </a:xfrm>
          <a:prstGeom prst="ellipse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5"/>
          <p:cNvSpPr/>
          <p:nvPr/>
        </p:nvSpPr>
        <p:spPr>
          <a:xfrm>
            <a:off x="952500" y="4924425"/>
            <a:ext cx="60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5"/>
          <p:cNvSpPr/>
          <p:nvPr/>
        </p:nvSpPr>
        <p:spPr>
          <a:xfrm>
            <a:off x="1695450" y="4924425"/>
            <a:ext cx="6087428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Processamento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5"/>
          <p:cNvSpPr/>
          <p:nvPr/>
        </p:nvSpPr>
        <p:spPr>
          <a:xfrm>
            <a:off x="1695450" y="5305425"/>
            <a:ext cx="570004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Pipeline, algoritmo, protocolo, arquitetura ou experimento.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5"/>
          <p:cNvSpPr/>
          <p:nvPr/>
        </p:nvSpPr>
        <p:spPr>
          <a:xfrm>
            <a:off x="990600" y="6238875"/>
            <a:ext cx="533400" cy="533400"/>
          </a:xfrm>
          <a:prstGeom prst="ellipse">
            <a:avLst/>
          </a:prstGeom>
          <a:solidFill>
            <a:srgbClr val="FF6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5"/>
          <p:cNvSpPr/>
          <p:nvPr/>
        </p:nvSpPr>
        <p:spPr>
          <a:xfrm>
            <a:off x="952500" y="6238875"/>
            <a:ext cx="6096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5"/>
          <p:cNvSpPr/>
          <p:nvPr/>
        </p:nvSpPr>
        <p:spPr>
          <a:xfrm>
            <a:off x="1695450" y="6238875"/>
            <a:ext cx="6087428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625"/>
              <a:buFont typeface="Arial"/>
              <a:buNone/>
            </a:pPr>
            <a:r>
              <a:rPr b="1" i="0" lang="en-US" sz="262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Validação</a:t>
            </a:r>
            <a:endParaRPr b="0" i="0" sz="26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5"/>
          <p:cNvSpPr/>
          <p:nvPr/>
        </p:nvSpPr>
        <p:spPr>
          <a:xfrm>
            <a:off x="1695450" y="6619875"/>
            <a:ext cx="5700046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Métricas, comparação, teste estatístico e critério de sucesso.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5"/>
          <p:cNvSpPr/>
          <p:nvPr/>
        </p:nvSpPr>
        <p:spPr>
          <a:xfrm>
            <a:off x="8048625" y="2686050"/>
            <a:ext cx="9553575" cy="2876550"/>
          </a:xfrm>
          <a:prstGeom prst="roundRect">
            <a:avLst>
              <a:gd fmla="val 7947" name="adj"/>
            </a:avLst>
          </a:prstGeom>
          <a:solidFill>
            <a:srgbClr val="FFF9F4"/>
          </a:solidFill>
          <a:ln cap="flat" cmpd="sng" w="9525">
            <a:solidFill>
              <a:srgbClr val="FFDCC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5"/>
          <p:cNvSpPr/>
          <p:nvPr/>
        </p:nvSpPr>
        <p:spPr>
          <a:xfrm>
            <a:off x="8353425" y="2886075"/>
            <a:ext cx="9838373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6296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Figura ou tabela principal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5"/>
          <p:cNvSpPr/>
          <p:nvPr/>
        </p:nvSpPr>
        <p:spPr>
          <a:xfrm>
            <a:off x="8353425" y="3476625"/>
            <a:ext cx="8943975" cy="1638300"/>
          </a:xfrm>
          <a:prstGeom prst="roundRect">
            <a:avLst>
              <a:gd fmla="val 9302" name="adj"/>
            </a:avLst>
          </a:prstGeom>
          <a:noFill/>
          <a:ln cap="flat" cmpd="sng" w="19050">
            <a:solidFill>
              <a:srgbClr val="C3D9F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5"/>
          <p:cNvSpPr/>
          <p:nvPr/>
        </p:nvSpPr>
        <p:spPr>
          <a:xfrm>
            <a:off x="9751429" y="3933825"/>
            <a:ext cx="6147968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Insira aqui sua principal figura, gráfico ou tabela (alta resolução e leitura imediata)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5"/>
          <p:cNvSpPr/>
          <p:nvPr/>
        </p:nvSpPr>
        <p:spPr>
          <a:xfrm>
            <a:off x="8048625" y="5695950"/>
            <a:ext cx="9553575" cy="2238375"/>
          </a:xfrm>
          <a:prstGeom prst="roundRect">
            <a:avLst>
              <a:gd fmla="val 10213" name="adj"/>
            </a:avLst>
          </a:prstGeom>
          <a:solidFill>
            <a:srgbClr val="F3F9F9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5"/>
          <p:cNvSpPr/>
          <p:nvPr/>
        </p:nvSpPr>
        <p:spPr>
          <a:xfrm>
            <a:off x="8353425" y="6191250"/>
            <a:ext cx="6024562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8990"/>
              </a:lnSpc>
              <a:spcBef>
                <a:spcPts val="0"/>
              </a:spcBef>
              <a:spcAft>
                <a:spcPts val="0"/>
              </a:spcAft>
              <a:buClr>
                <a:srgbClr val="399496"/>
              </a:buClr>
              <a:buSzPts val="3225"/>
              <a:buFont typeface="Arial"/>
              <a:buNone/>
            </a:pPr>
            <a:r>
              <a:rPr b="1" i="0" lang="en-US" sz="3225" u="none" cap="none" strike="noStrike">
                <a:solidFill>
                  <a:srgbClr val="399496"/>
                </a:solidFill>
                <a:latin typeface="Arial"/>
                <a:ea typeface="Arial"/>
                <a:cs typeface="Arial"/>
                <a:sym typeface="Arial"/>
              </a:rPr>
              <a:t>Resultado-chave</a:t>
            </a:r>
            <a:endParaRPr b="0" i="0" sz="32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5"/>
          <p:cNvSpPr/>
          <p:nvPr/>
        </p:nvSpPr>
        <p:spPr>
          <a:xfrm>
            <a:off x="8353425" y="6715125"/>
            <a:ext cx="5641181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042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325"/>
              <a:buFont typeface="Arial"/>
              <a:buNone/>
            </a:pPr>
            <a:r>
              <a:rPr b="0" i="0" lang="en-US" sz="232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Destaque um único achado que sustente diretamente sua conclusão.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5"/>
          <p:cNvSpPr/>
          <p:nvPr/>
        </p:nvSpPr>
        <p:spPr>
          <a:xfrm>
            <a:off x="14572506" y="6167438"/>
            <a:ext cx="2211214" cy="590550"/>
          </a:xfrm>
          <a:prstGeom prst="roundRect">
            <a:avLst>
              <a:gd fmla="val 41935" name="adj"/>
            </a:avLst>
          </a:prstGeom>
          <a:solidFill>
            <a:srgbClr val="EDF4FC"/>
          </a:solidFill>
          <a:ln cap="flat" cmpd="sng" w="9525">
            <a:solidFill>
              <a:srgbClr val="C4D9F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5"/>
          <p:cNvSpPr/>
          <p:nvPr/>
        </p:nvSpPr>
        <p:spPr>
          <a:xfrm>
            <a:off x="14753481" y="6234113"/>
            <a:ext cx="997074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4118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93%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5"/>
          <p:cNvSpPr/>
          <p:nvPr/>
        </p:nvSpPr>
        <p:spPr>
          <a:xfrm>
            <a:off x="15769605" y="6400800"/>
            <a:ext cx="90934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81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acurácia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5"/>
          <p:cNvSpPr/>
          <p:nvPr/>
        </p:nvSpPr>
        <p:spPr>
          <a:xfrm>
            <a:off x="14754820" y="6872288"/>
            <a:ext cx="1846659" cy="590550"/>
          </a:xfrm>
          <a:prstGeom prst="roundRect">
            <a:avLst>
              <a:gd fmla="val 41935" name="adj"/>
            </a:avLst>
          </a:prstGeom>
          <a:solidFill>
            <a:srgbClr val="F0F8F8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5"/>
          <p:cNvSpPr/>
          <p:nvPr/>
        </p:nvSpPr>
        <p:spPr>
          <a:xfrm>
            <a:off x="14935795" y="6938963"/>
            <a:ext cx="1000348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4118"/>
              </a:lnSpc>
              <a:spcBef>
                <a:spcPts val="0"/>
              </a:spcBef>
              <a:spcAft>
                <a:spcPts val="0"/>
              </a:spcAft>
              <a:buClr>
                <a:srgbClr val="399496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399496"/>
                </a:solidFill>
                <a:latin typeface="Arial"/>
                <a:ea typeface="Arial"/>
                <a:cs typeface="Arial"/>
                <a:sym typeface="Arial"/>
              </a:rPr>
              <a:t>0,96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5"/>
          <p:cNvSpPr/>
          <p:nvPr/>
        </p:nvSpPr>
        <p:spPr>
          <a:xfrm>
            <a:off x="15955194" y="7105650"/>
            <a:ext cx="541511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181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AUC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5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5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5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51" name="Google Shape;25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2" name="Google Shape;25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3" name="Google Shape;253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4" name="Google Shape;254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5" name="Google Shape;255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6" name="Google Shape;256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7" name="Google Shape;257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8" name="Google Shape;258;p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59" name="Google Shape;259;p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60" name="Google Shape;260;p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5"/>
          <p:cNvSpPr/>
          <p:nvPr/>
        </p:nvSpPr>
        <p:spPr>
          <a:xfrm>
            <a:off x="17365935" y="9963150"/>
            <a:ext cx="31246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2/3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7" name="Google Shape;26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42925"/>
            <a:ext cx="1557858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6"/>
          <p:cNvSpPr/>
          <p:nvPr/>
        </p:nvSpPr>
        <p:spPr>
          <a:xfrm>
            <a:off x="2453208" y="561975"/>
            <a:ext cx="9525" cy="6286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69" name="Google Shape;26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2283" y="533400"/>
            <a:ext cx="1175593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6"/>
          <p:cNvSpPr/>
          <p:nvPr/>
        </p:nvSpPr>
        <p:spPr>
          <a:xfrm>
            <a:off x="4000277" y="590550"/>
            <a:ext cx="9525" cy="57150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71" name="Google Shape;27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4027" y="366713"/>
            <a:ext cx="1809750" cy="10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6"/>
          <p:cNvSpPr/>
          <p:nvPr/>
        </p:nvSpPr>
        <p:spPr>
          <a:xfrm>
            <a:off x="14785777" y="742950"/>
            <a:ext cx="3098066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CBEB 2026 • FORTALEZA/CE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6"/>
          <p:cNvSpPr/>
          <p:nvPr/>
        </p:nvSpPr>
        <p:spPr>
          <a:xfrm>
            <a:off x="685800" y="1447800"/>
            <a:ext cx="18608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87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375"/>
              <a:buFont typeface="Arial"/>
              <a:buNone/>
            </a:pPr>
            <a:r>
              <a:rPr b="1" i="0" lang="en-US" sz="63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Conclusões e impacto</a:t>
            </a:r>
            <a:endParaRPr b="0" i="0" sz="63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6"/>
          <p:cNvSpPr/>
          <p:nvPr/>
        </p:nvSpPr>
        <p:spPr>
          <a:xfrm>
            <a:off x="685800" y="2381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6"/>
          <p:cNvSpPr/>
          <p:nvPr/>
        </p:nvSpPr>
        <p:spPr>
          <a:xfrm>
            <a:off x="1302990" y="2381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6"/>
          <p:cNvSpPr/>
          <p:nvPr/>
        </p:nvSpPr>
        <p:spPr>
          <a:xfrm>
            <a:off x="1920255" y="2381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6"/>
          <p:cNvSpPr/>
          <p:nvPr/>
        </p:nvSpPr>
        <p:spPr>
          <a:xfrm>
            <a:off x="2537445" y="2381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6"/>
          <p:cNvSpPr/>
          <p:nvPr/>
        </p:nvSpPr>
        <p:spPr>
          <a:xfrm>
            <a:off x="3154710" y="2381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6"/>
          <p:cNvSpPr/>
          <p:nvPr/>
        </p:nvSpPr>
        <p:spPr>
          <a:xfrm>
            <a:off x="685800" y="2724150"/>
            <a:ext cx="5384750" cy="3543300"/>
          </a:xfrm>
          <a:prstGeom prst="roundRect">
            <a:avLst>
              <a:gd fmla="val 6452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6"/>
          <p:cNvSpPr/>
          <p:nvPr/>
        </p:nvSpPr>
        <p:spPr>
          <a:xfrm>
            <a:off x="990600" y="2962275"/>
            <a:ext cx="525266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Conclusão principal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6"/>
          <p:cNvSpPr/>
          <p:nvPr/>
        </p:nvSpPr>
        <p:spPr>
          <a:xfrm>
            <a:off x="990600" y="3571875"/>
            <a:ext cx="4918405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317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Resuma o achado mais relevante em 2 ou 3 frases. Mostre claramente como ele responde ao objetivo do trabalho.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6"/>
          <p:cNvSpPr/>
          <p:nvPr/>
        </p:nvSpPr>
        <p:spPr>
          <a:xfrm>
            <a:off x="6451550" y="2724150"/>
            <a:ext cx="5384825" cy="3543300"/>
          </a:xfrm>
          <a:prstGeom prst="roundRect">
            <a:avLst>
              <a:gd fmla="val 6452" name="adj"/>
            </a:avLst>
          </a:prstGeom>
          <a:solidFill>
            <a:srgbClr val="FFFCF0"/>
          </a:solidFill>
          <a:ln cap="flat" cmpd="sng" w="9525">
            <a:solidFill>
              <a:srgbClr val="FFE7A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6"/>
          <p:cNvSpPr/>
          <p:nvPr/>
        </p:nvSpPr>
        <p:spPr>
          <a:xfrm>
            <a:off x="6756350" y="2962275"/>
            <a:ext cx="5252747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Por que isso importa?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6"/>
          <p:cNvSpPr/>
          <p:nvPr/>
        </p:nvSpPr>
        <p:spPr>
          <a:xfrm>
            <a:off x="6756350" y="3571875"/>
            <a:ext cx="4918482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317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Relacione o resultado à relevância clínica, tecnológica, industrial, regulatória ou de gestão em saúde.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6"/>
          <p:cNvSpPr/>
          <p:nvPr/>
        </p:nvSpPr>
        <p:spPr>
          <a:xfrm>
            <a:off x="12217375" y="2724150"/>
            <a:ext cx="5384750" cy="3543300"/>
          </a:xfrm>
          <a:prstGeom prst="roundRect">
            <a:avLst>
              <a:gd fmla="val 6452" name="adj"/>
            </a:avLst>
          </a:prstGeom>
          <a:solidFill>
            <a:srgbClr val="F3F9F9"/>
          </a:solidFill>
          <a:ln cap="flat" cmpd="sng" w="9525">
            <a:solidFill>
              <a:srgbClr val="CDE4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6"/>
          <p:cNvSpPr/>
          <p:nvPr/>
        </p:nvSpPr>
        <p:spPr>
          <a:xfrm>
            <a:off x="12522175" y="2962275"/>
            <a:ext cx="525266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9496"/>
              </a:buClr>
              <a:buSzPts val="3525"/>
              <a:buFont typeface="Arial"/>
              <a:buNone/>
            </a:pPr>
            <a:r>
              <a:rPr b="1" i="0" lang="en-US" sz="3525" u="none" cap="none" strike="noStrike">
                <a:solidFill>
                  <a:srgbClr val="399496"/>
                </a:solidFill>
                <a:latin typeface="Arial"/>
                <a:ea typeface="Arial"/>
                <a:cs typeface="Arial"/>
                <a:sym typeface="Arial"/>
              </a:rPr>
              <a:t>Próximo passo</a:t>
            </a:r>
            <a:endParaRPr b="0" i="0" sz="35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6"/>
          <p:cNvSpPr/>
          <p:nvPr/>
        </p:nvSpPr>
        <p:spPr>
          <a:xfrm>
            <a:off x="12522175" y="3571875"/>
            <a:ext cx="4918405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7317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Indique validação, transferência tecnológica, desenvolvimento de produto, escala, ensaio ou próxima etapa da pesquisa.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6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6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6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291" name="Google Shape;29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2" name="Google Shape;292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3" name="Google Shape;293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4" name="Google Shape;294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5" name="Google Shape;295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6" name="Google Shape;296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7" name="Google Shape;297;p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8" name="Google Shape;298;p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99" name="Google Shape;299;p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0" name="Google Shape;300;p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6"/>
          <p:cNvSpPr/>
          <p:nvPr/>
        </p:nvSpPr>
        <p:spPr>
          <a:xfrm>
            <a:off x="17362140" y="9963150"/>
            <a:ext cx="3162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5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3/3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07" name="Google Shape;30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542925"/>
            <a:ext cx="1557858" cy="66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7"/>
          <p:cNvSpPr/>
          <p:nvPr/>
        </p:nvSpPr>
        <p:spPr>
          <a:xfrm>
            <a:off x="2453208" y="561975"/>
            <a:ext cx="9525" cy="62865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9" name="Google Shape;30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2283" y="533400"/>
            <a:ext cx="1175593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7"/>
          <p:cNvSpPr/>
          <p:nvPr/>
        </p:nvSpPr>
        <p:spPr>
          <a:xfrm>
            <a:off x="4000277" y="590550"/>
            <a:ext cx="9525" cy="571500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1" name="Google Shape;31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24027" y="366713"/>
            <a:ext cx="1809750" cy="1019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7"/>
          <p:cNvSpPr/>
          <p:nvPr/>
        </p:nvSpPr>
        <p:spPr>
          <a:xfrm>
            <a:off x="14785777" y="742950"/>
            <a:ext cx="3098066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CBEB 2026 • FORTALEZA/CE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7"/>
          <p:cNvSpPr/>
          <p:nvPr/>
        </p:nvSpPr>
        <p:spPr>
          <a:xfrm>
            <a:off x="685800" y="1447800"/>
            <a:ext cx="18608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9387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6375"/>
              <a:buFont typeface="Arial"/>
              <a:buNone/>
            </a:pPr>
            <a:r>
              <a:rPr b="1" i="0" lang="en-US" sz="6375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Como usar este modelo</a:t>
            </a:r>
            <a:endParaRPr b="0" i="0" sz="63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7"/>
          <p:cNvSpPr/>
          <p:nvPr/>
        </p:nvSpPr>
        <p:spPr>
          <a:xfrm>
            <a:off x="685800" y="2381250"/>
            <a:ext cx="617190" cy="57150"/>
          </a:xfrm>
          <a:prstGeom prst="rect">
            <a:avLst/>
          </a:prstGeom>
          <a:solidFill>
            <a:srgbClr val="FF4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7"/>
          <p:cNvSpPr/>
          <p:nvPr/>
        </p:nvSpPr>
        <p:spPr>
          <a:xfrm>
            <a:off x="1302990" y="2381250"/>
            <a:ext cx="617265" cy="57150"/>
          </a:xfrm>
          <a:prstGeom prst="rect">
            <a:avLst/>
          </a:prstGeom>
          <a:solidFill>
            <a:srgbClr val="FFEA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7"/>
          <p:cNvSpPr/>
          <p:nvPr/>
        </p:nvSpPr>
        <p:spPr>
          <a:xfrm>
            <a:off x="1920255" y="2381250"/>
            <a:ext cx="617190" cy="57150"/>
          </a:xfrm>
          <a:prstGeom prst="rect">
            <a:avLst/>
          </a:prstGeom>
          <a:solidFill>
            <a:srgbClr val="3994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7"/>
          <p:cNvSpPr/>
          <p:nvPr/>
        </p:nvSpPr>
        <p:spPr>
          <a:xfrm>
            <a:off x="2537445" y="2381250"/>
            <a:ext cx="617265" cy="57150"/>
          </a:xfrm>
          <a:prstGeom prst="rect">
            <a:avLst/>
          </a:prstGeom>
          <a:solidFill>
            <a:srgbClr val="FFC80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7"/>
          <p:cNvSpPr/>
          <p:nvPr/>
        </p:nvSpPr>
        <p:spPr>
          <a:xfrm>
            <a:off x="3154710" y="2381250"/>
            <a:ext cx="617190" cy="57150"/>
          </a:xfrm>
          <a:prstGeom prst="rect">
            <a:avLst/>
          </a:prstGeom>
          <a:solidFill>
            <a:srgbClr val="005BC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7"/>
          <p:cNvSpPr/>
          <p:nvPr/>
        </p:nvSpPr>
        <p:spPr>
          <a:xfrm>
            <a:off x="685800" y="2705100"/>
            <a:ext cx="8267700" cy="6762750"/>
          </a:xfrm>
          <a:prstGeom prst="roundRect">
            <a:avLst>
              <a:gd fmla="val 3380" name="adj"/>
            </a:avLst>
          </a:prstGeom>
          <a:solidFill>
            <a:srgbClr val="FFFFFF"/>
          </a:solidFill>
          <a:ln cap="flat" cmpd="sng" w="9525">
            <a:solidFill>
              <a:srgbClr val="DDE7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7"/>
          <p:cNvSpPr/>
          <p:nvPr/>
        </p:nvSpPr>
        <p:spPr>
          <a:xfrm>
            <a:off x="990600" y="2943225"/>
            <a:ext cx="842391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Tamanhos de fonte — não reduza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7"/>
          <p:cNvSpPr/>
          <p:nvPr/>
        </p:nvSpPr>
        <p:spPr>
          <a:xfrm>
            <a:off x="990600" y="3952875"/>
            <a:ext cx="5522640" cy="9525"/>
          </a:xfrm>
          <a:prstGeom prst="rect">
            <a:avLst/>
          </a:prstGeom>
          <a:solidFill>
            <a:srgbClr val="EDF3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7"/>
          <p:cNvSpPr/>
          <p:nvPr/>
        </p:nvSpPr>
        <p:spPr>
          <a:xfrm>
            <a:off x="990600" y="3514725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Elemento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7"/>
          <p:cNvSpPr/>
          <p:nvPr/>
        </p:nvSpPr>
        <p:spPr>
          <a:xfrm>
            <a:off x="6741840" y="3952875"/>
            <a:ext cx="798984" cy="9525"/>
          </a:xfrm>
          <a:prstGeom prst="rect">
            <a:avLst/>
          </a:prstGeom>
          <a:solidFill>
            <a:srgbClr val="EDF3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7"/>
          <p:cNvSpPr/>
          <p:nvPr/>
        </p:nvSpPr>
        <p:spPr>
          <a:xfrm>
            <a:off x="6665640" y="3514725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px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7"/>
          <p:cNvSpPr/>
          <p:nvPr/>
        </p:nvSpPr>
        <p:spPr>
          <a:xfrm>
            <a:off x="7769423" y="3952875"/>
            <a:ext cx="879277" cy="9525"/>
          </a:xfrm>
          <a:prstGeom prst="rect">
            <a:avLst/>
          </a:prstGeom>
          <a:solidFill>
            <a:srgbClr val="EDF3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7"/>
          <p:cNvSpPr/>
          <p:nvPr/>
        </p:nvSpPr>
        <p:spPr>
          <a:xfrm>
            <a:off x="7693223" y="3514725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132644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132644"/>
                </a:solidFill>
                <a:latin typeface="Arial"/>
                <a:ea typeface="Arial"/>
                <a:cs typeface="Arial"/>
                <a:sym typeface="Arial"/>
              </a:rPr>
              <a:t>Peso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7"/>
          <p:cNvSpPr/>
          <p:nvPr/>
        </p:nvSpPr>
        <p:spPr>
          <a:xfrm>
            <a:off x="990600" y="396240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Título do trabalho (slide 1)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7"/>
          <p:cNvSpPr/>
          <p:nvPr/>
        </p:nvSpPr>
        <p:spPr>
          <a:xfrm>
            <a:off x="6665640" y="396240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89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7"/>
          <p:cNvSpPr/>
          <p:nvPr/>
        </p:nvSpPr>
        <p:spPr>
          <a:xfrm>
            <a:off x="7693223" y="396240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Negrito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7"/>
          <p:cNvSpPr/>
          <p:nvPr/>
        </p:nvSpPr>
        <p:spPr>
          <a:xfrm>
            <a:off x="990600" y="440055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Título de slide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7"/>
          <p:cNvSpPr/>
          <p:nvPr/>
        </p:nvSpPr>
        <p:spPr>
          <a:xfrm>
            <a:off x="6665640" y="440055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85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7"/>
          <p:cNvSpPr/>
          <p:nvPr/>
        </p:nvSpPr>
        <p:spPr>
          <a:xfrm>
            <a:off x="7693223" y="440055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Negrito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7"/>
          <p:cNvSpPr/>
          <p:nvPr/>
        </p:nvSpPr>
        <p:spPr>
          <a:xfrm>
            <a:off x="990600" y="483870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Título de bloco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7"/>
          <p:cNvSpPr/>
          <p:nvPr/>
        </p:nvSpPr>
        <p:spPr>
          <a:xfrm>
            <a:off x="6665640" y="483870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47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7"/>
          <p:cNvSpPr/>
          <p:nvPr/>
        </p:nvSpPr>
        <p:spPr>
          <a:xfrm>
            <a:off x="7693223" y="483870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Negrito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7"/>
          <p:cNvSpPr/>
          <p:nvPr/>
        </p:nvSpPr>
        <p:spPr>
          <a:xfrm>
            <a:off x="990600" y="527685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Texto dos blocos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7"/>
          <p:cNvSpPr/>
          <p:nvPr/>
        </p:nvSpPr>
        <p:spPr>
          <a:xfrm>
            <a:off x="6665640" y="527685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36–38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7"/>
          <p:cNvSpPr/>
          <p:nvPr/>
        </p:nvSpPr>
        <p:spPr>
          <a:xfrm>
            <a:off x="7693223" y="527685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Regular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7"/>
          <p:cNvSpPr/>
          <p:nvPr/>
        </p:nvSpPr>
        <p:spPr>
          <a:xfrm>
            <a:off x="990600" y="571500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Texto secundário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7"/>
          <p:cNvSpPr/>
          <p:nvPr/>
        </p:nvSpPr>
        <p:spPr>
          <a:xfrm>
            <a:off x="6665640" y="571500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7"/>
          <p:cNvSpPr/>
          <p:nvPr/>
        </p:nvSpPr>
        <p:spPr>
          <a:xfrm>
            <a:off x="7693223" y="571500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Regular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7"/>
          <p:cNvSpPr/>
          <p:nvPr/>
        </p:nvSpPr>
        <p:spPr>
          <a:xfrm>
            <a:off x="990600" y="615315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Autores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7"/>
          <p:cNvSpPr/>
          <p:nvPr/>
        </p:nvSpPr>
        <p:spPr>
          <a:xfrm>
            <a:off x="6665640" y="615315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39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7"/>
          <p:cNvSpPr/>
          <p:nvPr/>
        </p:nvSpPr>
        <p:spPr>
          <a:xfrm>
            <a:off x="7693223" y="615315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Regular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7"/>
          <p:cNvSpPr/>
          <p:nvPr/>
        </p:nvSpPr>
        <p:spPr>
          <a:xfrm>
            <a:off x="990600" y="6591300"/>
            <a:ext cx="5688319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Afiliação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7"/>
          <p:cNvSpPr/>
          <p:nvPr/>
        </p:nvSpPr>
        <p:spPr>
          <a:xfrm>
            <a:off x="6665640" y="6591300"/>
            <a:ext cx="875184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31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"/>
          <p:cNvSpPr/>
          <p:nvPr/>
        </p:nvSpPr>
        <p:spPr>
          <a:xfrm>
            <a:off x="7693223" y="6591300"/>
            <a:ext cx="955477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r">
              <a:lnSpc>
                <a:spcPct val="141538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Negrito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7"/>
          <p:cNvSpPr/>
          <p:nvPr/>
        </p:nvSpPr>
        <p:spPr>
          <a:xfrm>
            <a:off x="990600" y="7143750"/>
            <a:ext cx="7887843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6364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Fonte única: Arial (equivalente à Liberation Sans do template em LaTeX). Medidas em pixels do slide de 1920 x 1080 px — no PowerPoint, cada 2 px correspondem a 1 pt.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7"/>
          <p:cNvSpPr/>
          <p:nvPr/>
        </p:nvSpPr>
        <p:spPr>
          <a:xfrm>
            <a:off x="9334500" y="2705100"/>
            <a:ext cx="8267700" cy="2457600"/>
          </a:xfrm>
          <a:prstGeom prst="roundRect">
            <a:avLst>
              <a:gd fmla="val 10714" name="adj"/>
            </a:avLst>
          </a:prstGeom>
          <a:solidFill>
            <a:srgbClr val="F5F9FE"/>
          </a:solidFill>
          <a:ln cap="flat" cmpd="sng" w="9525">
            <a:solidFill>
              <a:srgbClr val="CCDFF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7"/>
          <p:cNvSpPr/>
          <p:nvPr/>
        </p:nvSpPr>
        <p:spPr>
          <a:xfrm>
            <a:off x="9639300" y="2943225"/>
            <a:ext cx="7887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3000"/>
              <a:buFont typeface="Arial"/>
              <a:buNone/>
            </a:pPr>
            <a:r>
              <a:rPr b="1" lang="en-US" sz="3000">
                <a:solidFill>
                  <a:srgbClr val="005BC5"/>
                </a:solidFill>
              </a:rPr>
              <a:t>IMPORTANTE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7"/>
          <p:cNvSpPr/>
          <p:nvPr/>
        </p:nvSpPr>
        <p:spPr>
          <a:xfrm>
            <a:off x="9639300" y="3457575"/>
            <a:ext cx="78879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23077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lang="en-US" sz="2100">
                <a:solidFill>
                  <a:srgbClr val="5C687A"/>
                </a:solidFill>
              </a:rPr>
              <a:t>A apresentação terá 10 minutos de duração, seguidos de 5 minutos para discussão e perguntas. Não há limite para a quantidade de slides, desde que o conteúdo seja apresentado dentro do tempo estabelecido.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7"/>
          <p:cNvSpPr/>
          <p:nvPr/>
        </p:nvSpPr>
        <p:spPr>
          <a:xfrm>
            <a:off x="9334500" y="5276850"/>
            <a:ext cx="8267700" cy="1886100"/>
          </a:xfrm>
          <a:prstGeom prst="roundRect">
            <a:avLst>
              <a:gd fmla="val 10714" name="adj"/>
            </a:avLst>
          </a:prstGeom>
          <a:solidFill>
            <a:srgbClr val="FFFCF0"/>
          </a:solidFill>
          <a:ln cap="flat" cmpd="sng" w="9525">
            <a:solidFill>
              <a:srgbClr val="FFE7A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7"/>
          <p:cNvSpPr/>
          <p:nvPr/>
        </p:nvSpPr>
        <p:spPr>
          <a:xfrm>
            <a:off x="9639300" y="5343865"/>
            <a:ext cx="84240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C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6C00"/>
                </a:solidFill>
                <a:latin typeface="Arial"/>
                <a:ea typeface="Arial"/>
                <a:cs typeface="Arial"/>
                <a:sym typeface="Arial"/>
              </a:rPr>
              <a:t>O que não pode mudar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"/>
          <p:cNvSpPr/>
          <p:nvPr/>
        </p:nvSpPr>
        <p:spPr>
          <a:xfrm>
            <a:off x="9639300" y="5858215"/>
            <a:ext cx="78879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23077"/>
              </a:lnSpc>
              <a:spcBef>
                <a:spcPts val="0"/>
              </a:spcBef>
              <a:spcAft>
                <a:spcPts val="0"/>
              </a:spcAft>
              <a:buClr>
                <a:srgbClr val="5C687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5C687A"/>
                </a:solidFill>
                <a:latin typeface="Arial"/>
                <a:ea typeface="Arial"/>
                <a:cs typeface="Arial"/>
                <a:sym typeface="Arial"/>
              </a:rPr>
              <a:t>Logos oficiais: não alterar, distorcer, recolorir, redesenhar, cortar ou substituir. Mantenha cabeçalho, barras de cor, rodapé de apoiadores e a paleta do congresso.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7"/>
          <p:cNvSpPr/>
          <p:nvPr/>
        </p:nvSpPr>
        <p:spPr>
          <a:xfrm>
            <a:off x="9334500" y="7353300"/>
            <a:ext cx="8267700" cy="2114550"/>
          </a:xfrm>
          <a:prstGeom prst="roundRect">
            <a:avLst>
              <a:gd fmla="val 10811" name="adj"/>
            </a:avLst>
          </a:prstGeom>
          <a:solidFill>
            <a:srgbClr val="13264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7"/>
          <p:cNvSpPr/>
          <p:nvPr/>
        </p:nvSpPr>
        <p:spPr>
          <a:xfrm>
            <a:off x="9629775" y="7581900"/>
            <a:ext cx="8444865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Entrega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7"/>
          <p:cNvSpPr/>
          <p:nvPr/>
        </p:nvSpPr>
        <p:spPr>
          <a:xfrm>
            <a:off x="9629775" y="8096250"/>
            <a:ext cx="7907465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230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Leve o arquivo ao check-in / Mídia Desk no dia da apresentação, com antecedência. Nomeie com o ID do trabalho: ID_TituloCurto.pptx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7"/>
          <p:cNvSpPr/>
          <p:nvPr/>
        </p:nvSpPr>
        <p:spPr>
          <a:xfrm>
            <a:off x="0" y="9391650"/>
            <a:ext cx="18288000" cy="895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7"/>
          <p:cNvSpPr/>
          <p:nvPr/>
        </p:nvSpPr>
        <p:spPr>
          <a:xfrm>
            <a:off x="685800" y="9401175"/>
            <a:ext cx="16916400" cy="9525"/>
          </a:xfrm>
          <a:prstGeom prst="rect">
            <a:avLst/>
          </a:prstGeom>
          <a:solidFill>
            <a:srgbClr val="DDE7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7"/>
          <p:cNvSpPr/>
          <p:nvPr/>
        </p:nvSpPr>
        <p:spPr>
          <a:xfrm>
            <a:off x="685800" y="9505950"/>
            <a:ext cx="3308352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4762"/>
              </a:lnSpc>
              <a:spcBef>
                <a:spcPts val="0"/>
              </a:spcBef>
              <a:spcAft>
                <a:spcPts val="0"/>
              </a:spcAft>
              <a:buClr>
                <a:srgbClr val="005BC5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005BC5"/>
                </a:solidFill>
                <a:latin typeface="Arial"/>
                <a:ea typeface="Arial"/>
                <a:cs typeface="Arial"/>
                <a:sym typeface="Arial"/>
              </a:rPr>
              <a:t>REALIZAÇÃO • APOIO • PARCERIAS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361" name="Google Shape;36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5800" y="9805988"/>
            <a:ext cx="494556" cy="35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2" name="Google Shape;36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54051" y="9848850"/>
            <a:ext cx="86551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3" name="Google Shape;363;p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3182" y="9844088"/>
            <a:ext cx="411361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4" name="Google Shape;364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78239" y="9829800"/>
            <a:ext cx="32824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5" name="Google Shape;365;p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280175" y="9886950"/>
            <a:ext cx="1046187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6" name="Google Shape;366;p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199983" y="9839325"/>
            <a:ext cx="528638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7" name="Google Shape;367;p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602316" y="9848850"/>
            <a:ext cx="990005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8" name="Google Shape;368;p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466016" y="9839325"/>
            <a:ext cx="33843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69" name="Google Shape;369;p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678073" y="9839325"/>
            <a:ext cx="324594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70" name="Google Shape;370;p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3876362" y="9872663"/>
            <a:ext cx="620688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2026-09-14T15:47:09Z</dcterms:created>
  <dc:creator>PptxGenJS</dc:creator>
</cp:coreProperties>
</file>